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55"/>
  </p:notesMasterIdLst>
  <p:sldIdLst>
    <p:sldId id="256" r:id="rId2"/>
    <p:sldId id="405" r:id="rId3"/>
    <p:sldId id="336" r:id="rId4"/>
    <p:sldId id="339" r:id="rId5"/>
    <p:sldId id="337" r:id="rId6"/>
    <p:sldId id="257" r:id="rId7"/>
    <p:sldId id="258" r:id="rId8"/>
    <p:sldId id="259" r:id="rId9"/>
    <p:sldId id="284" r:id="rId10"/>
    <p:sldId id="283" r:id="rId11"/>
    <p:sldId id="285" r:id="rId12"/>
    <p:sldId id="260" r:id="rId13"/>
    <p:sldId id="261" r:id="rId14"/>
    <p:sldId id="264" r:id="rId15"/>
    <p:sldId id="286" r:id="rId16"/>
    <p:sldId id="266" r:id="rId17"/>
    <p:sldId id="265" r:id="rId18"/>
    <p:sldId id="287" r:id="rId19"/>
    <p:sldId id="289" r:id="rId20"/>
    <p:sldId id="290" r:id="rId21"/>
    <p:sldId id="288" r:id="rId22"/>
    <p:sldId id="291" r:id="rId23"/>
    <p:sldId id="309" r:id="rId24"/>
    <p:sldId id="292" r:id="rId25"/>
    <p:sldId id="295" r:id="rId26"/>
    <p:sldId id="296" r:id="rId27"/>
    <p:sldId id="293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10" r:id="rId41"/>
    <p:sldId id="332" r:id="rId42"/>
    <p:sldId id="311" r:id="rId43"/>
    <p:sldId id="312" r:id="rId44"/>
    <p:sldId id="313" r:id="rId45"/>
    <p:sldId id="314" r:id="rId46"/>
    <p:sldId id="315" r:id="rId47"/>
    <p:sldId id="440" r:id="rId48"/>
    <p:sldId id="366" r:id="rId49"/>
    <p:sldId id="367" r:id="rId50"/>
    <p:sldId id="317" r:id="rId51"/>
    <p:sldId id="321" r:id="rId52"/>
    <p:sldId id="318" r:id="rId53"/>
    <p:sldId id="322" r:id="rId54"/>
    <p:sldId id="441" r:id="rId55"/>
    <p:sldId id="328" r:id="rId56"/>
    <p:sldId id="323" r:id="rId57"/>
    <p:sldId id="442" r:id="rId58"/>
    <p:sldId id="364" r:id="rId59"/>
    <p:sldId id="333" r:id="rId60"/>
    <p:sldId id="334" r:id="rId61"/>
    <p:sldId id="341" r:id="rId62"/>
    <p:sldId id="342" r:id="rId63"/>
    <p:sldId id="368" r:id="rId64"/>
    <p:sldId id="369" r:id="rId65"/>
    <p:sldId id="362" r:id="rId66"/>
    <p:sldId id="449" r:id="rId67"/>
    <p:sldId id="363" r:id="rId68"/>
    <p:sldId id="443" r:id="rId69"/>
    <p:sldId id="338" r:id="rId70"/>
    <p:sldId id="365" r:id="rId71"/>
    <p:sldId id="340" r:id="rId72"/>
    <p:sldId id="451" r:id="rId73"/>
    <p:sldId id="343" r:id="rId74"/>
    <p:sldId id="361" r:id="rId75"/>
    <p:sldId id="448" r:id="rId76"/>
    <p:sldId id="450" r:id="rId77"/>
    <p:sldId id="377" r:id="rId78"/>
    <p:sldId id="370" r:id="rId79"/>
    <p:sldId id="329" r:id="rId80"/>
    <p:sldId id="335" r:id="rId81"/>
    <p:sldId id="344" r:id="rId82"/>
    <p:sldId id="345" r:id="rId83"/>
    <p:sldId id="359" r:id="rId84"/>
    <p:sldId id="371" r:id="rId85"/>
    <p:sldId id="375" r:id="rId86"/>
    <p:sldId id="372" r:id="rId87"/>
    <p:sldId id="373" r:id="rId88"/>
    <p:sldId id="374" r:id="rId89"/>
    <p:sldId id="378" r:id="rId90"/>
    <p:sldId id="379" r:id="rId91"/>
    <p:sldId id="380" r:id="rId92"/>
    <p:sldId id="381" r:id="rId93"/>
    <p:sldId id="382" r:id="rId94"/>
    <p:sldId id="383" r:id="rId95"/>
    <p:sldId id="393" r:id="rId96"/>
    <p:sldId id="384" r:id="rId97"/>
    <p:sldId id="385" r:id="rId98"/>
    <p:sldId id="386" r:id="rId99"/>
    <p:sldId id="387" r:id="rId100"/>
    <p:sldId id="388" r:id="rId101"/>
    <p:sldId id="389" r:id="rId102"/>
    <p:sldId id="390" r:id="rId103"/>
    <p:sldId id="391" r:id="rId104"/>
    <p:sldId id="392" r:id="rId105"/>
    <p:sldId id="394" r:id="rId106"/>
    <p:sldId id="414" r:id="rId107"/>
    <p:sldId id="415" r:id="rId108"/>
    <p:sldId id="395" r:id="rId109"/>
    <p:sldId id="396" r:id="rId110"/>
    <p:sldId id="397" r:id="rId111"/>
    <p:sldId id="400" r:id="rId112"/>
    <p:sldId id="399" r:id="rId113"/>
    <p:sldId id="403" r:id="rId114"/>
    <p:sldId id="402" r:id="rId115"/>
    <p:sldId id="404" r:id="rId116"/>
    <p:sldId id="406" r:id="rId117"/>
    <p:sldId id="407" r:id="rId118"/>
    <p:sldId id="408" r:id="rId119"/>
    <p:sldId id="409" r:id="rId120"/>
    <p:sldId id="410" r:id="rId121"/>
    <p:sldId id="411" r:id="rId122"/>
    <p:sldId id="398" r:id="rId123"/>
    <p:sldId id="412" r:id="rId124"/>
    <p:sldId id="401" r:id="rId125"/>
    <p:sldId id="413" r:id="rId126"/>
    <p:sldId id="434" r:id="rId127"/>
    <p:sldId id="435" r:id="rId128"/>
    <p:sldId id="436" r:id="rId129"/>
    <p:sldId id="445" r:id="rId130"/>
    <p:sldId id="446" r:id="rId131"/>
    <p:sldId id="447" r:id="rId132"/>
    <p:sldId id="444" r:id="rId133"/>
    <p:sldId id="437" r:id="rId134"/>
    <p:sldId id="438" r:id="rId135"/>
    <p:sldId id="439" r:id="rId136"/>
    <p:sldId id="416" r:id="rId137"/>
    <p:sldId id="417" r:id="rId138"/>
    <p:sldId id="418" r:id="rId139"/>
    <p:sldId id="419" r:id="rId140"/>
    <p:sldId id="420" r:id="rId141"/>
    <p:sldId id="421" r:id="rId142"/>
    <p:sldId id="422" r:id="rId143"/>
    <p:sldId id="423" r:id="rId144"/>
    <p:sldId id="424" r:id="rId145"/>
    <p:sldId id="425" r:id="rId146"/>
    <p:sldId id="426" r:id="rId147"/>
    <p:sldId id="427" r:id="rId148"/>
    <p:sldId id="429" r:id="rId149"/>
    <p:sldId id="428" r:id="rId150"/>
    <p:sldId id="430" r:id="rId151"/>
    <p:sldId id="452" r:id="rId152"/>
    <p:sldId id="431" r:id="rId153"/>
    <p:sldId id="432" r:id="rId154"/>
  </p:sldIdLst>
  <p:sldSz cx="9144000" cy="6858000" type="screen4x3"/>
  <p:notesSz cx="6858000" cy="8916988"/>
  <p:defaultTextStyle>
    <a:defPPr>
      <a:defRPr lang="en-GB"/>
    </a:defPPr>
    <a:lvl1pPr algn="ctr" defTabSz="457200" rtl="0" fontAlgn="base">
      <a:lnSpc>
        <a:spcPct val="90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sz="2400" kern="1200">
        <a:solidFill>
          <a:schemeClr val="bg1"/>
        </a:solidFill>
        <a:latin typeface="Times New Roman" pitchFamily="18" charset="0"/>
        <a:ea typeface="Arial Unicode MS" pitchFamily="34" charset="-128"/>
        <a:cs typeface="Arial Unicode MS" pitchFamily="34" charset="-128"/>
      </a:defRPr>
    </a:lvl1pPr>
    <a:lvl2pPr marL="457200" algn="ctr" defTabSz="457200" rtl="0" fontAlgn="base">
      <a:lnSpc>
        <a:spcPct val="90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sz="2400" kern="1200">
        <a:solidFill>
          <a:schemeClr val="bg1"/>
        </a:solidFill>
        <a:latin typeface="Times New Roman" pitchFamily="18" charset="0"/>
        <a:ea typeface="Arial Unicode MS" pitchFamily="34" charset="-128"/>
        <a:cs typeface="Arial Unicode MS" pitchFamily="34" charset="-128"/>
      </a:defRPr>
    </a:lvl2pPr>
    <a:lvl3pPr marL="914400" algn="ctr" defTabSz="457200" rtl="0" fontAlgn="base">
      <a:lnSpc>
        <a:spcPct val="90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sz="2400" kern="1200">
        <a:solidFill>
          <a:schemeClr val="bg1"/>
        </a:solidFill>
        <a:latin typeface="Times New Roman" pitchFamily="18" charset="0"/>
        <a:ea typeface="Arial Unicode MS" pitchFamily="34" charset="-128"/>
        <a:cs typeface="Arial Unicode MS" pitchFamily="34" charset="-128"/>
      </a:defRPr>
    </a:lvl3pPr>
    <a:lvl4pPr marL="1371600" algn="ctr" defTabSz="457200" rtl="0" fontAlgn="base">
      <a:lnSpc>
        <a:spcPct val="90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sz="2400" kern="1200">
        <a:solidFill>
          <a:schemeClr val="bg1"/>
        </a:solidFill>
        <a:latin typeface="Times New Roman" pitchFamily="18" charset="0"/>
        <a:ea typeface="Arial Unicode MS" pitchFamily="34" charset="-128"/>
        <a:cs typeface="Arial Unicode MS" pitchFamily="34" charset="-128"/>
      </a:defRPr>
    </a:lvl4pPr>
    <a:lvl5pPr marL="1828800" algn="ctr" defTabSz="457200" rtl="0" fontAlgn="base">
      <a:lnSpc>
        <a:spcPct val="90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sz="2400" kern="1200">
        <a:solidFill>
          <a:schemeClr val="bg1"/>
        </a:solidFill>
        <a:latin typeface="Times New Roman" pitchFamily="18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itchFamily="18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adyumn Sharma" initials="PS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797" autoAdjust="0"/>
  </p:normalViewPr>
  <p:slideViewPr>
    <p:cSldViewPr>
      <p:cViewPr varScale="1">
        <p:scale>
          <a:sx n="67" d="100"/>
          <a:sy n="67" d="100"/>
        </p:scale>
        <p:origin x="-522" y="-10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202"/>
    </p:cViewPr>
  </p:sorterViewPr>
  <p:notesViewPr>
    <p:cSldViewPr>
      <p:cViewPr varScale="1">
        <p:scale>
          <a:sx n="59" d="100"/>
          <a:sy n="59" d="100"/>
        </p:scale>
        <p:origin x="-1740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commentAuthors" Target="comment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Pradyumn\WIP\Machine%20Learning\Miscellaneous\RentalsInAndheriEast\Rentals_WorkingFil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I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Avg cost</c:v>
          </c:tx>
          <c:marker>
            <c:symbol val="none"/>
          </c:marker>
          <c:cat>
            <c:numRef>
              <c:f>'Step 2'!$F$7:$F$58</c:f>
              <c:numCache>
                <c:formatCode>General</c:formatCode>
                <c:ptCount val="52"/>
                <c:pt idx="0">
                  <c:v>20</c:v>
                </c:pt>
                <c:pt idx="1">
                  <c:v>21</c:v>
                </c:pt>
                <c:pt idx="2">
                  <c:v>22</c:v>
                </c:pt>
                <c:pt idx="3">
                  <c:v>23</c:v>
                </c:pt>
                <c:pt idx="4">
                  <c:v>24</c:v>
                </c:pt>
                <c:pt idx="5">
                  <c:v>25</c:v>
                </c:pt>
                <c:pt idx="6">
                  <c:v>26</c:v>
                </c:pt>
                <c:pt idx="7">
                  <c:v>27</c:v>
                </c:pt>
                <c:pt idx="8">
                  <c:v>28</c:v>
                </c:pt>
                <c:pt idx="9">
                  <c:v>29</c:v>
                </c:pt>
                <c:pt idx="10">
                  <c:v>30</c:v>
                </c:pt>
                <c:pt idx="11">
                  <c:v>31</c:v>
                </c:pt>
                <c:pt idx="12">
                  <c:v>32</c:v>
                </c:pt>
                <c:pt idx="13">
                  <c:v>33</c:v>
                </c:pt>
                <c:pt idx="14">
                  <c:v>34</c:v>
                </c:pt>
                <c:pt idx="15">
                  <c:v>35</c:v>
                </c:pt>
                <c:pt idx="16">
                  <c:v>36</c:v>
                </c:pt>
                <c:pt idx="17">
                  <c:v>37</c:v>
                </c:pt>
                <c:pt idx="18">
                  <c:v>38</c:v>
                </c:pt>
                <c:pt idx="19">
                  <c:v>39</c:v>
                </c:pt>
                <c:pt idx="20">
                  <c:v>40</c:v>
                </c:pt>
                <c:pt idx="21">
                  <c:v>41</c:v>
                </c:pt>
                <c:pt idx="22">
                  <c:v>42</c:v>
                </c:pt>
                <c:pt idx="23">
                  <c:v>43</c:v>
                </c:pt>
                <c:pt idx="24">
                  <c:v>44</c:v>
                </c:pt>
                <c:pt idx="25">
                  <c:v>45</c:v>
                </c:pt>
                <c:pt idx="26">
                  <c:v>46</c:v>
                </c:pt>
                <c:pt idx="27">
                  <c:v>47</c:v>
                </c:pt>
                <c:pt idx="28">
                  <c:v>48</c:v>
                </c:pt>
                <c:pt idx="29">
                  <c:v>49</c:v>
                </c:pt>
                <c:pt idx="30">
                  <c:v>50</c:v>
                </c:pt>
                <c:pt idx="31">
                  <c:v>51</c:v>
                </c:pt>
                <c:pt idx="32">
                  <c:v>52</c:v>
                </c:pt>
                <c:pt idx="33">
                  <c:v>53</c:v>
                </c:pt>
                <c:pt idx="34">
                  <c:v>54</c:v>
                </c:pt>
                <c:pt idx="35">
                  <c:v>55</c:v>
                </c:pt>
                <c:pt idx="36">
                  <c:v>56</c:v>
                </c:pt>
                <c:pt idx="37">
                  <c:v>57</c:v>
                </c:pt>
                <c:pt idx="38">
                  <c:v>58</c:v>
                </c:pt>
                <c:pt idx="39">
                  <c:v>59</c:v>
                </c:pt>
                <c:pt idx="40">
                  <c:v>60</c:v>
                </c:pt>
                <c:pt idx="41">
                  <c:v>61</c:v>
                </c:pt>
                <c:pt idx="42">
                  <c:v>62</c:v>
                </c:pt>
                <c:pt idx="43">
                  <c:v>63</c:v>
                </c:pt>
                <c:pt idx="44">
                  <c:v>64</c:v>
                </c:pt>
                <c:pt idx="45">
                  <c:v>65</c:v>
                </c:pt>
                <c:pt idx="46">
                  <c:v>66</c:v>
                </c:pt>
                <c:pt idx="47">
                  <c:v>67</c:v>
                </c:pt>
                <c:pt idx="48">
                  <c:v>68</c:v>
                </c:pt>
                <c:pt idx="49">
                  <c:v>69</c:v>
                </c:pt>
                <c:pt idx="50">
                  <c:v>70</c:v>
                </c:pt>
                <c:pt idx="51">
                  <c:v>71</c:v>
                </c:pt>
              </c:numCache>
            </c:numRef>
          </c:cat>
          <c:val>
            <c:numRef>
              <c:f>'Step 2'!$G$7:$G$58</c:f>
              <c:numCache>
                <c:formatCode>General</c:formatCode>
                <c:ptCount val="52"/>
                <c:pt idx="0">
                  <c:v>402.61829333333333</c:v>
                </c:pt>
                <c:pt idx="1">
                  <c:v>369.93815839999996</c:v>
                </c:pt>
                <c:pt idx="2">
                  <c:v>338.86982826666667</c:v>
                </c:pt>
                <c:pt idx="3">
                  <c:v>309.41330293333334</c:v>
                </c:pt>
                <c:pt idx="4">
                  <c:v>281.56858239999997</c:v>
                </c:pt>
                <c:pt idx="5">
                  <c:v>255.33566666666667</c:v>
                </c:pt>
                <c:pt idx="6">
                  <c:v>230.71455573333333</c:v>
                </c:pt>
                <c:pt idx="7">
                  <c:v>207.7052496</c:v>
                </c:pt>
                <c:pt idx="8">
                  <c:v>186.30774826666669</c:v>
                </c:pt>
                <c:pt idx="9">
                  <c:v>166.52205173333331</c:v>
                </c:pt>
                <c:pt idx="10">
                  <c:v>148.34816000000001</c:v>
                </c:pt>
                <c:pt idx="11">
                  <c:v>131.78607306666666</c:v>
                </c:pt>
                <c:pt idx="12">
                  <c:v>116.83579093333334</c:v>
                </c:pt>
                <c:pt idx="13">
                  <c:v>103.4973136</c:v>
                </c:pt>
                <c:pt idx="14">
                  <c:v>91.770641066666656</c:v>
                </c:pt>
                <c:pt idx="15">
                  <c:v>81.655773333333329</c:v>
                </c:pt>
                <c:pt idx="16">
                  <c:v>73.152710400000004</c:v>
                </c:pt>
                <c:pt idx="17">
                  <c:v>66.261452266666666</c:v>
                </c:pt>
                <c:pt idx="18">
                  <c:v>60.98199893333333</c:v>
                </c:pt>
                <c:pt idx="19">
                  <c:v>57.314350399999995</c:v>
                </c:pt>
                <c:pt idx="20">
                  <c:v>55.258506666666662</c:v>
                </c:pt>
                <c:pt idx="21">
                  <c:v>54.814467733333338</c:v>
                </c:pt>
                <c:pt idx="22">
                  <c:v>55.982233600000001</c:v>
                </c:pt>
                <c:pt idx="23">
                  <c:v>58.761804266666665</c:v>
                </c:pt>
                <c:pt idx="24">
                  <c:v>63.153179733333332</c:v>
                </c:pt>
                <c:pt idx="25">
                  <c:v>69.156360000000006</c:v>
                </c:pt>
                <c:pt idx="26">
                  <c:v>76.771345066666669</c:v>
                </c:pt>
                <c:pt idx="27">
                  <c:v>85.998134933333333</c:v>
                </c:pt>
                <c:pt idx="28">
                  <c:v>96.836729599999998</c:v>
                </c:pt>
                <c:pt idx="29">
                  <c:v>109.28712906666667</c:v>
                </c:pt>
                <c:pt idx="30">
                  <c:v>123.34933333333333</c:v>
                </c:pt>
                <c:pt idx="31">
                  <c:v>139.02334240000002</c:v>
                </c:pt>
                <c:pt idx="32">
                  <c:v>156.30915626666669</c:v>
                </c:pt>
                <c:pt idx="33">
                  <c:v>175.20677493333335</c:v>
                </c:pt>
                <c:pt idx="34">
                  <c:v>195.7161984</c:v>
                </c:pt>
                <c:pt idx="35">
                  <c:v>217.83742666666666</c:v>
                </c:pt>
                <c:pt idx="36">
                  <c:v>241.57045973333331</c:v>
                </c:pt>
                <c:pt idx="37">
                  <c:v>266.91529759999997</c:v>
                </c:pt>
                <c:pt idx="38">
                  <c:v>293.87194026666663</c:v>
                </c:pt>
                <c:pt idx="39">
                  <c:v>322.44038773333335</c:v>
                </c:pt>
                <c:pt idx="40">
                  <c:v>352.62063999999998</c:v>
                </c:pt>
                <c:pt idx="41">
                  <c:v>384.41269706666668</c:v>
                </c:pt>
                <c:pt idx="42">
                  <c:v>417.81655893333334</c:v>
                </c:pt>
                <c:pt idx="43">
                  <c:v>452.83222560000002</c:v>
                </c:pt>
                <c:pt idx="44">
                  <c:v>489.45969706666665</c:v>
                </c:pt>
                <c:pt idx="45">
                  <c:v>527.69897333333336</c:v>
                </c:pt>
                <c:pt idx="46">
                  <c:v>567.55005440000002</c:v>
                </c:pt>
                <c:pt idx="47">
                  <c:v>609.01294026666665</c:v>
                </c:pt>
                <c:pt idx="48">
                  <c:v>652.08763093333323</c:v>
                </c:pt>
                <c:pt idx="49">
                  <c:v>696.7741264</c:v>
                </c:pt>
                <c:pt idx="50">
                  <c:v>743.07242666666662</c:v>
                </c:pt>
                <c:pt idx="51">
                  <c:v>790.9825317333333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250-4BD7-A95A-3BE48FDD4A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73416704"/>
        <c:axId val="46617664"/>
      </c:lineChart>
      <c:catAx>
        <c:axId val="6734167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6617664"/>
        <c:crosses val="autoZero"/>
        <c:auto val="1"/>
        <c:lblAlgn val="ctr"/>
        <c:lblOffset val="100"/>
        <c:noMultiLvlLbl val="0"/>
      </c:catAx>
      <c:valAx>
        <c:axId val="4661766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67341670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AutoShape 1"/>
          <p:cNvSpPr>
            <a:spLocks noChangeArrowheads="1"/>
          </p:cNvSpPr>
          <p:nvPr/>
        </p:nvSpPr>
        <p:spPr bwMode="auto">
          <a:xfrm>
            <a:off x="0" y="0"/>
            <a:ext cx="6858000" cy="891698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3123" name="AutoShape 2"/>
          <p:cNvSpPr>
            <a:spLocks noChangeArrowheads="1"/>
          </p:cNvSpPr>
          <p:nvPr/>
        </p:nvSpPr>
        <p:spPr bwMode="auto">
          <a:xfrm>
            <a:off x="0" y="0"/>
            <a:ext cx="6858000" cy="891698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68625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68625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26" name="Rectangle 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00150" y="668338"/>
            <a:ext cx="4454525" cy="33416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54" name="Rectangle 6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235450"/>
            <a:ext cx="5483225" cy="401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0" y="8467725"/>
            <a:ext cx="2968625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467725"/>
            <a:ext cx="2968625" cy="44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A7A83CFB-55F0-41C5-87A1-10EE14BE6B0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0477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algn="ctr" defTabSz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algn="ctr" defTabSz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algn="ctr" defTabSz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algn="ctr" defTabSz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660F1DC5-0E09-495A-9BCF-45B0804AE075}" type="slidenum">
              <a:rPr lang="en-GB" sz="1200" smtClean="0">
                <a:solidFill>
                  <a:srgbClr val="000000"/>
                </a:solidFill>
              </a:rPr>
              <a:pPr eaLnBrk="1" hangingPunct="1"/>
              <a:t>1</a:t>
            </a:fld>
            <a:endParaRPr lang="en-GB" sz="1200">
              <a:solidFill>
                <a:srgbClr val="000000"/>
              </a:solidFill>
            </a:endParaRPr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00150" y="668338"/>
            <a:ext cx="4457700" cy="33432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algn="ctr" defTabSz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algn="ctr" defTabSz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algn="ctr" defTabSz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algn="ctr" defTabSz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endParaRPr lang="en-IN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685800" y="4235450"/>
            <a:ext cx="5484813" cy="4013200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4149" name="Rectangle 3"/>
          <p:cNvSpPr>
            <a:spLocks noGrp="1" noRot="1" noChangeAspect="1" noChangeArrowheads="1" noTextEdit="1"/>
          </p:cNvSpPr>
          <p:nvPr>
            <p:ph type="sldImg" idx="1"/>
          </p:nvPr>
        </p:nvSpPr>
        <p:spPr>
          <a:xfrm>
            <a:off x="1200150" y="668338"/>
            <a:ext cx="4456113" cy="334327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7A83CFB-55F0-41C5-87A1-10EE14BE6B0E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2350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A7A83CFB-55F0-41C5-87A1-10EE14BE6B0E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968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849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067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2113" y="0"/>
            <a:ext cx="2170112" cy="6477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0"/>
            <a:ext cx="6361113" cy="6477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0300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3625" cy="835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148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3625" cy="835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33400" y="1143000"/>
            <a:ext cx="8074025" cy="5334000"/>
          </a:xfrm>
        </p:spPr>
        <p:txBody>
          <a:bodyPr/>
          <a:lstStyle/>
          <a:p>
            <a:pPr lvl="0"/>
            <a:endParaRPr lang="en-IN" noProof="0"/>
          </a:p>
        </p:txBody>
      </p:sp>
    </p:spTree>
    <p:extLst>
      <p:ext uri="{BB962C8B-B14F-4D97-AF65-F5344CB8AC3E}">
        <p14:creationId xmlns:p14="http://schemas.microsoft.com/office/powerpoint/2010/main" val="602166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3315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2755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143000"/>
            <a:ext cx="3960813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3960812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2043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1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1324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800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2633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3547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www.pragatisoftware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0"/>
            <a:ext cx="8683625" cy="83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8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143000"/>
            <a:ext cx="8074025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9" name="Line 10"/>
          <p:cNvSpPr>
            <a:spLocks noChangeShapeType="1"/>
          </p:cNvSpPr>
          <p:nvPr/>
        </p:nvSpPr>
        <p:spPr bwMode="auto">
          <a:xfrm>
            <a:off x="304800" y="762000"/>
            <a:ext cx="8610600" cy="1588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0" y="6553200"/>
            <a:ext cx="914400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algn="l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  <a:lvl2pPr algn="l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2pPr>
            <a:lvl3pPr algn="l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3pPr>
            <a:lvl4pPr algn="l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4pPr>
            <a:lvl5pPr algn="l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5pPr>
            <a:lvl6pPr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6pPr>
            <a:lvl7pPr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7pPr>
            <a:lvl8pPr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8pPr>
            <a:lvl9pPr defTabSz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ctr">
              <a:lnSpc>
                <a:spcPct val="100000"/>
              </a:lnSpc>
              <a:spcBef>
                <a:spcPts val="688"/>
              </a:spcBef>
              <a:defRPr/>
            </a:pPr>
            <a:r>
              <a:rPr lang="en-GB" sz="1100"/>
              <a:t>Pragati Software Pvt. Ltd.,</a:t>
            </a:r>
            <a:r>
              <a:rPr lang="en-GB" sz="1100" i="1"/>
              <a:t> </a:t>
            </a:r>
            <a:r>
              <a:rPr lang="en-GB" sz="1100"/>
              <a:t>312, Lok Center, Marol-Maroshi Road, Marol, Andheri (East), Mumbai 400 059. </a:t>
            </a:r>
            <a:r>
              <a:rPr lang="en-GB" sz="1100">
                <a:solidFill>
                  <a:srgbClr val="CCCCFF"/>
                </a:solidFill>
                <a:hlinkClick r:id="rId16"/>
              </a:rPr>
              <a:t>www.pragatisoftware.com</a:t>
            </a:r>
            <a:r>
              <a:rPr lang="en-GB" sz="1100"/>
              <a:t> </a:t>
            </a:r>
            <a:fld id="{E310541F-BD0C-4778-A987-1418FF381949}" type="slidenum">
              <a:rPr lang="en-GB" sz="1100" smtClean="0"/>
              <a:pPr algn="ctr">
                <a:lnSpc>
                  <a:spcPct val="100000"/>
                </a:lnSpc>
                <a:spcBef>
                  <a:spcPts val="688"/>
                </a:spcBef>
                <a:defRPr/>
              </a:pPr>
              <a:t>‹#›</a:t>
            </a:fld>
            <a:r>
              <a:rPr lang="en-GB" sz="1100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457200" rtl="0" eaLnBrk="0" fontAlgn="base" hangingPunct="0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ahoma" pitchFamily="34" charset="0"/>
        <a:defRPr sz="3200">
          <a:solidFill>
            <a:srgbClr val="00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ahoma" pitchFamily="34" charset="0"/>
        <a:defRPr sz="3200">
          <a:solidFill>
            <a:srgbClr val="00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2pPr>
      <a:lvl3pPr algn="l" defTabSz="457200" rtl="0" eaLnBrk="0" fontAlgn="base" hangingPunct="0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ahoma" pitchFamily="34" charset="0"/>
        <a:defRPr sz="3200">
          <a:solidFill>
            <a:srgbClr val="00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3pPr>
      <a:lvl4pPr algn="l" defTabSz="457200" rtl="0" eaLnBrk="0" fontAlgn="base" hangingPunct="0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ahoma" pitchFamily="34" charset="0"/>
        <a:defRPr sz="3200">
          <a:solidFill>
            <a:srgbClr val="00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4pPr>
      <a:lvl5pPr algn="l" defTabSz="457200" rtl="0" eaLnBrk="0" fontAlgn="base" hangingPunct="0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ahoma" pitchFamily="34" charset="0"/>
        <a:defRPr sz="3200">
          <a:solidFill>
            <a:srgbClr val="00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5pPr>
      <a:lvl6pPr marL="457200" algn="l" defTabSz="457200" rtl="0" fontAlgn="base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ahoma" pitchFamily="34" charset="0"/>
        <a:defRPr sz="3200">
          <a:solidFill>
            <a:srgbClr val="00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6pPr>
      <a:lvl7pPr marL="914400" algn="l" defTabSz="457200" rtl="0" fontAlgn="base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ahoma" pitchFamily="34" charset="0"/>
        <a:defRPr sz="3200">
          <a:solidFill>
            <a:srgbClr val="00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7pPr>
      <a:lvl8pPr marL="1371600" algn="l" defTabSz="457200" rtl="0" fontAlgn="base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ahoma" pitchFamily="34" charset="0"/>
        <a:defRPr sz="3200">
          <a:solidFill>
            <a:srgbClr val="00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8pPr>
      <a:lvl9pPr marL="1828800" algn="l" defTabSz="457200" rtl="0" fontAlgn="base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ahoma" pitchFamily="34" charset="0"/>
        <a:defRPr sz="3200">
          <a:solidFill>
            <a:srgbClr val="00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9pPr>
    </p:titleStyle>
    <p:bodyStyle>
      <a:lvl1pPr marL="339725" indent="-339725" algn="l" defTabSz="457200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400">
          <a:solidFill>
            <a:srgbClr val="000000"/>
          </a:solidFill>
          <a:latin typeface="+mn-lt"/>
          <a:ea typeface="+mn-ea"/>
          <a:cs typeface="+mn-cs"/>
        </a:defRPr>
      </a:lvl1pPr>
      <a:lvl2pPr marL="739775" indent="-282575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Wingdings" pitchFamily="2" charset="2"/>
        <a:buChar char=""/>
        <a:defRPr sz="20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20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lnSpc>
          <a:spcPct val="90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machine-learning/lecture/IPmzw/neurons-and-the-brain" TargetMode="Externa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machine-learning/lecture/zYS8T/autonomous-driving" TargetMode="Externa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GyfmzuR4d4&amp;t=5s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pandas.pydata.org/pandas-docs/stable/getting_started/10min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index.html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>
          <a:xfrm>
            <a:off x="685800" y="2286000"/>
            <a:ext cx="7772400" cy="1143000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dirty="0"/>
              <a:t>Machine Learning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457200" lvl="1" indent="0" algn="ctr" eaLnBrk="1" hangingPunct="1">
              <a:spcBef>
                <a:spcPts val="700"/>
              </a:spcBef>
              <a:buFont typeface="Wingdings" pitchFamily="2" charset="2"/>
              <a:buNone/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</a:pPr>
            <a:r>
              <a:rPr lang="en-GB" sz="2800" dirty="0"/>
              <a:t>Pradyumn Sharma</a:t>
            </a:r>
          </a:p>
          <a:p>
            <a:pPr marL="457200" lvl="1" indent="0" algn="ctr" eaLnBrk="1" hangingPunct="1">
              <a:spcBef>
                <a:spcPts val="700"/>
              </a:spcBef>
              <a:buFont typeface="Wingdings" pitchFamily="2" charset="2"/>
              <a:buNone/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</a:pPr>
            <a:r>
              <a:rPr lang="en-GB" sz="2800" dirty="0" err="1"/>
              <a:t>Pragati</a:t>
            </a:r>
            <a:r>
              <a:rPr lang="en-GB" sz="2800" dirty="0"/>
              <a:t> Software </a:t>
            </a:r>
            <a:r>
              <a:rPr lang="en-GB" sz="2800" dirty="0" err="1"/>
              <a:t>Pvt.</a:t>
            </a:r>
            <a:r>
              <a:rPr lang="en-GB" sz="2800" dirty="0"/>
              <a:t> Ltd.</a:t>
            </a:r>
          </a:p>
          <a:p>
            <a:pPr marL="457200" lvl="1" indent="0" algn="ctr" eaLnBrk="1" hangingPunct="1">
              <a:buFont typeface="Wingdings" pitchFamily="2" charset="2"/>
              <a:buNone/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</a:pPr>
            <a:r>
              <a:rPr lang="en-GB" dirty="0">
                <a:solidFill>
                  <a:srgbClr val="3333CC"/>
                </a:solidFill>
              </a:rPr>
              <a:t>www.pragatisoftware.com</a:t>
            </a:r>
          </a:p>
          <a:p>
            <a:pPr marL="457200" lvl="1" indent="0" algn="ctr" eaLnBrk="1" hangingPunct="1">
              <a:buFont typeface="Wingdings" pitchFamily="2" charset="2"/>
              <a:buNone/>
              <a:tabLst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</a:pPr>
            <a:r>
              <a:rPr lang="en-GB" dirty="0">
                <a:solidFill>
                  <a:srgbClr val="3333CC"/>
                </a:solidFill>
              </a:rPr>
              <a:t>pradyumn.sharma@pragatisoftware.com</a:t>
            </a:r>
          </a:p>
        </p:txBody>
      </p:sp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8077200" y="6324600"/>
            <a:ext cx="762000" cy="248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algn="ctr" defTabSz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algn="ctr" defTabSz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algn="ctr" defTabSz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algn="ctr" defTabSz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ts val="625"/>
              </a:spcBef>
            </a:pPr>
            <a:r>
              <a:rPr lang="en-GB" sz="1000" dirty="0">
                <a:solidFill>
                  <a:srgbClr val="000000"/>
                </a:solidFill>
              </a:rPr>
              <a:t>???.??.??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1" y="1143000"/>
            <a:ext cx="4648200" cy="5334000"/>
          </a:xfrm>
        </p:spPr>
        <p:txBody>
          <a:bodyPr/>
          <a:lstStyle/>
          <a:p>
            <a:r>
              <a:rPr lang="en-US" dirty="0"/>
              <a:t>x = area of a house</a:t>
            </a:r>
          </a:p>
          <a:p>
            <a:r>
              <a:rPr lang="en-US" dirty="0"/>
              <a:t>y = rent</a:t>
            </a:r>
          </a:p>
          <a:p>
            <a:r>
              <a:rPr lang="en-US" dirty="0"/>
              <a:t>(x, y) = one training example</a:t>
            </a:r>
          </a:p>
          <a:p>
            <a:r>
              <a:rPr lang="en-US" dirty="0"/>
              <a:t>(x</a:t>
            </a:r>
            <a:r>
              <a:rPr lang="en-US" baseline="30000" dirty="0"/>
              <a:t>(i)</a:t>
            </a:r>
            <a:r>
              <a:rPr lang="en-US" dirty="0"/>
              <a:t>, y</a:t>
            </a:r>
            <a:r>
              <a:rPr lang="en-US" baseline="30000" dirty="0"/>
              <a:t>(i)</a:t>
            </a:r>
            <a:r>
              <a:rPr lang="en-US" dirty="0"/>
              <a:t>) = </a:t>
            </a:r>
            <a:r>
              <a:rPr lang="en-US" i="1" dirty="0"/>
              <a:t>i</a:t>
            </a:r>
            <a:r>
              <a:rPr lang="en-US" dirty="0"/>
              <a:t>-</a:t>
            </a:r>
            <a:r>
              <a:rPr lang="en-US" dirty="0" err="1"/>
              <a:t>th</a:t>
            </a:r>
            <a:r>
              <a:rPr lang="en-US" dirty="0"/>
              <a:t> training example</a:t>
            </a:r>
          </a:p>
          <a:p>
            <a:r>
              <a:rPr lang="en-US" dirty="0"/>
              <a:t>m = number of training examples</a:t>
            </a:r>
          </a:p>
          <a:p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914400"/>
            <a:ext cx="2195592" cy="562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739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Cost Function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dirty="0">
                                    <a:latin typeface="Cambria Math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/>
                                  </a:rPr>
                                  <m:t>og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latin typeface="Cambria Math"/>
                                  </a:rPr>
                                  <m:t>⁡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))</m:t>
                                </m:r>
                              </m:e>
                              <m:e>
                                <m:r>
                                  <a:rPr lang="en-US" i="1" dirty="0">
                                    <a:latin typeface="Cambria Math"/>
                                  </a:rPr>
                                  <m:t>𝑖𝑓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/>
                                  </a:rPr>
                                  <m:t>log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⁡(1−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))</m:t>
                                </m:r>
                              </m:e>
                              <m:e>
                                <m:r>
                                  <a:rPr lang="en-US" i="1" dirty="0">
                                    <a:latin typeface="Cambria Math"/>
                                  </a:rPr>
                                  <m:t>𝑖𝑓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y=0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52725"/>
            <a:ext cx="2976562" cy="2734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591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Cost Function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= </m:t>
                      </m:r>
                      <m:f>
                        <m:fPr>
                          <m:ctrlPr>
                            <a:rPr lang="en-US" b="0" i="1" dirty="0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den>
                      </m:f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b="0" i="1" dirty="0" smtClean="0">
                          <a:latin typeface="Cambria Math"/>
                          <a:ea typeface="Cambria Math"/>
                        </a:rPr>
                        <m:t>𝐶𝑜𝑠𝑡</m:t>
                      </m:r>
                      <m:d>
                        <m:dPr>
                          <m:ctrlPr>
                            <a:rPr lang="en-US" b="0" i="1" dirty="0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dirty="0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b="0" i="1" dirty="0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>
                  <a:ea typeface="Cambria Math"/>
                </a:endParaRPr>
              </a:p>
              <a:p>
                <a:endParaRPr lang="en-US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  <a:ea typeface="Cambria Math"/>
                        </a:rPr>
                        <m:t>𝐶𝑜𝑠𝑡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dirty="0">
                              <a:latin typeface="Cambria Math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dirty="0">
                                    <a:latin typeface="Cambria Math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/>
                                  </a:rPr>
                                  <m:t>og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latin typeface="Cambria Math"/>
                                  </a:rPr>
                                  <m:t>⁡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))</m:t>
                                </m:r>
                              </m:e>
                              <m:e>
                                <m:r>
                                  <a:rPr lang="en-US" i="1" dirty="0">
                                    <a:latin typeface="Cambria Math"/>
                                  </a:rPr>
                                  <m:t>𝑖𝑓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/>
                                  </a:rPr>
                                  <m:t>log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⁡(1−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))</m:t>
                                </m:r>
                              </m:e>
                              <m:e>
                                <m:r>
                                  <a:rPr lang="en-US" i="1" dirty="0">
                                    <a:latin typeface="Cambria Math"/>
                                  </a:rPr>
                                  <m:t>𝑖𝑓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ea typeface="Cambria Math"/>
                </a:endParaRPr>
              </a:p>
              <a:p>
                <a:pPr marL="2286000" lvl="5" indent="0" algn="just">
                  <a:buNone/>
                </a:pPr>
                <a:endParaRPr lang="en-US" dirty="0">
                  <a:ea typeface="Cambria Math"/>
                </a:endParaRPr>
              </a:p>
              <a:p>
                <a:pPr marL="2286000" lvl="5" indent="0" algn="just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/>
                        </a:rPr>
                        <m:t>=</m:t>
                      </m:r>
                      <m:r>
                        <a:rPr lang="en-US" sz="2400" b="0" i="1" dirty="0" smtClean="0">
                          <a:latin typeface="Cambria Math"/>
                        </a:rPr>
                        <m:t>−</m:t>
                      </m:r>
                      <m:r>
                        <a:rPr lang="en-US" sz="2400" b="0" i="1" dirty="0" smtClean="0">
                          <a:latin typeface="Cambria Math"/>
                        </a:rPr>
                        <m:t>𝑦</m:t>
                      </m:r>
                      <m:func>
                        <m:funcPr>
                          <m:ctrlPr>
                            <a:rPr lang="en-US" sz="2400" b="0" i="1" dirty="0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/>
                            </a:rPr>
                            <m:t>1−</m:t>
                          </m:r>
                          <m:r>
                            <a:rPr lang="en-US" sz="2400" b="0" i="1" dirty="0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func>
                        <m:funcPr>
                          <m:ctrlPr>
                            <a:rPr lang="en-US" sz="2400" b="0" i="1" dirty="0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dirty="0" smtClean="0">
                              <a:latin typeface="Cambria Math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 dirty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400" b="0" i="1" dirty="0" smtClean="0"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>
                  <a:ea typeface="Cambria Math"/>
                </a:endParaRPr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r="-5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210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Cost Function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143000"/>
                <a:ext cx="8458200" cy="53340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func>
                        <m:func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  <a:ea typeface="Cambria Math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  <a:ea typeface="Cambria Math"/>
                            </a:rPr>
                            <m:t>log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⁡(1−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To fit parameter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𝐽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To predict y given x: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)= </m:t>
                    </m:r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1+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  <m:r>
                              <a:rPr lang="en-US" i="1" baseline="30000" dirty="0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𝑋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143000"/>
                <a:ext cx="8458200" cy="5334000"/>
              </a:xfrm>
              <a:blipFill rotWithShape="1">
                <a:blip r:embed="rId2"/>
                <a:stretch>
                  <a:fillRect l="-1154" r="-28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738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Cost Function</a:t>
                </a:r>
                <a:endParaRPr lang="en-US" dirty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func>
                        <m:func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  <a:ea typeface="Cambria Math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  <a:ea typeface="Cambria Math"/>
                            </a:rPr>
                            <m:t>log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⁡(1−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US" b="1" dirty="0"/>
                  <a:t>Gradient Descent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Repeat until convergence {</a:t>
                </a:r>
              </a:p>
              <a:p>
                <a:pPr marL="0" indent="0">
                  <a:buNone/>
                </a:pPr>
                <a:r>
                  <a:rPr lang="en-US" dirty="0"/>
                  <a:t>		simultaneously update</a:t>
                </a:r>
              </a:p>
              <a:p>
                <a:pPr marL="852488" lvl="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 ≔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-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𝜕</m:t>
                        </m:r>
                      </m:num>
                      <m:den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 smtClean="0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latin typeface="Cambria Math"/>
                        <a:ea typeface="Cambria Math"/>
                      </a:rPr>
                      <m:t>𝐽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∀ 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=0,….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𝑛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dirty="0"/>
                  <a:t>}</a:t>
                </a:r>
              </a:p>
              <a:p>
                <a:pPr marL="0" lvl="1" indent="0">
                  <a:spcBef>
                    <a:spcPts val="600"/>
                  </a:spcBef>
                  <a:buNone/>
                </a:pPr>
                <a:endParaRPr lang="en-US" dirty="0"/>
              </a:p>
              <a:p>
                <a:pPr marL="0" lvl="1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IN" i="1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IN" i="1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IN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IN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IN" dirty="0"/>
              </a:p>
              <a:p>
                <a:pPr marL="0" lvl="1" indent="0">
                  <a:spcBef>
                    <a:spcPts val="600"/>
                  </a:spcBef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08" t="-1600" b="-14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77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Cost Function</a:t>
                </a:r>
                <a:endParaRPr lang="en-US" dirty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/>
                          <a:ea typeface="Cambria Math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func>
                        <m:func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  <a:ea typeface="Cambria Math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  <a:ea typeface="Cambria Math"/>
                            </a:rPr>
                            <m:t>log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⁡(1−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US" b="1" dirty="0"/>
                  <a:t>Gradient Descent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Repeat until convergence {</a:t>
                </a:r>
              </a:p>
              <a:p>
                <a:pPr marL="0" indent="0">
                  <a:buNone/>
                </a:pPr>
                <a:r>
                  <a:rPr lang="en-US" dirty="0"/>
                  <a:t>		simultaneously update</a:t>
                </a:r>
              </a:p>
              <a:p>
                <a:pPr marL="0" indent="0">
                  <a:buNone/>
                </a:pPr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≔</m:t>
                      </m:r>
                      <m:sSub>
                        <m:sSubPr>
                          <m:ctrlPr>
                            <a:rPr lang="en-I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 − 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𝛼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− 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  <a:ea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.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r>
                  <a:rPr lang="en-US" dirty="0"/>
                  <a:t>}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08" t="-1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989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in </a:t>
            </a:r>
            <a:r>
              <a:rPr lang="en-US" dirty="0" err="1"/>
              <a:t>sklearn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latin typeface="Consolas" pitchFamily="49" charset="0"/>
              </a:rPr>
              <a:t>from </a:t>
            </a:r>
            <a:r>
              <a:rPr lang="en-IN" dirty="0" err="1">
                <a:latin typeface="Consolas" pitchFamily="49" charset="0"/>
              </a:rPr>
              <a:t>sklearn.linear_model</a:t>
            </a:r>
            <a:r>
              <a:rPr lang="en-IN" dirty="0">
                <a:latin typeface="Consolas" pitchFamily="49" charset="0"/>
              </a:rPr>
              <a:t> import </a:t>
            </a:r>
            <a:r>
              <a:rPr lang="en-IN" dirty="0" err="1">
                <a:latin typeface="Consolas" pitchFamily="49" charset="0"/>
              </a:rPr>
              <a:t>SGDClassifier</a:t>
            </a:r>
            <a:endParaRPr lang="en-IN" dirty="0">
              <a:latin typeface="Consolas" pitchFamily="49" charset="0"/>
            </a:endParaRPr>
          </a:p>
          <a:p>
            <a:pPr marL="0" indent="0">
              <a:buNone/>
            </a:pPr>
            <a:r>
              <a:rPr lang="en-IN" dirty="0" err="1">
                <a:latin typeface="Consolas" pitchFamily="49" charset="0"/>
              </a:rPr>
              <a:t>sgd</a:t>
            </a:r>
            <a:r>
              <a:rPr lang="en-IN" dirty="0">
                <a:latin typeface="Consolas" pitchFamily="49" charset="0"/>
              </a:rPr>
              <a:t> = </a:t>
            </a:r>
            <a:r>
              <a:rPr lang="en-IN" dirty="0" err="1">
                <a:latin typeface="Consolas" pitchFamily="49" charset="0"/>
              </a:rPr>
              <a:t>SGDClassifier</a:t>
            </a:r>
            <a:r>
              <a:rPr lang="en-IN" dirty="0">
                <a:latin typeface="Consolas" pitchFamily="49" charset="0"/>
              </a:rPr>
              <a:t> ()</a:t>
            </a:r>
          </a:p>
          <a:p>
            <a:endParaRPr lang="en-US" dirty="0"/>
          </a:p>
          <a:p>
            <a:r>
              <a:rPr lang="en-US" dirty="0"/>
              <a:t>For best results, the data should have zero mean and unit variance.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834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Report</a:t>
            </a:r>
            <a:endParaRPr lang="en-I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76350"/>
            <a:ext cx="7924800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124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  <a:endParaRPr lang="en-IN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64983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798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0137"/>
            <a:ext cx="9144000" cy="335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2" y="4400550"/>
            <a:ext cx="753427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34" y="5105400"/>
            <a:ext cx="74676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729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66800"/>
            <a:ext cx="9144000" cy="1539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37465"/>
            <a:ext cx="3381711" cy="2953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 bwMode="auto">
          <a:xfrm>
            <a:off x="2590800" y="5638800"/>
            <a:ext cx="838200" cy="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 flipH="1" flipV="1">
            <a:off x="762000" y="4038600"/>
            <a:ext cx="1828800" cy="160020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738" y="2805769"/>
            <a:ext cx="3331662" cy="296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Connector 11"/>
          <p:cNvCxnSpPr/>
          <p:nvPr/>
        </p:nvCxnSpPr>
        <p:spPr bwMode="auto">
          <a:xfrm>
            <a:off x="6096000" y="5638800"/>
            <a:ext cx="838200" cy="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 flipV="1">
            <a:off x="6934200" y="3886200"/>
            <a:ext cx="1981200" cy="175260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1676400" y="5791200"/>
            <a:ext cx="381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z</a:t>
            </a:r>
            <a:endParaRPr lang="en-IN" i="1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62800" y="5791200"/>
            <a:ext cx="381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z</a:t>
            </a:r>
            <a:endParaRPr lang="en-IN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7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Algorithm</a:t>
            </a:r>
            <a:endParaRPr lang="en-IN" dirty="0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2DFAC324-76C7-4AD2-9397-98D44AA29A8B}"/>
              </a:ext>
            </a:extLst>
          </p:cNvPr>
          <p:cNvGrpSpPr/>
          <p:nvPr/>
        </p:nvGrpSpPr>
        <p:grpSpPr>
          <a:xfrm>
            <a:off x="762000" y="1219200"/>
            <a:ext cx="7620002" cy="4419601"/>
            <a:chOff x="1064533" y="1600200"/>
            <a:chExt cx="6405334" cy="2986541"/>
          </a:xfrm>
        </p:grpSpPr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042565D3-6C03-4581-8683-A48555107FB8}"/>
                </a:ext>
              </a:extLst>
            </p:cNvPr>
            <p:cNvSpPr/>
            <p:nvPr/>
          </p:nvSpPr>
          <p:spPr bwMode="auto">
            <a:xfrm>
              <a:off x="3505200" y="1600200"/>
              <a:ext cx="1676400" cy="6096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ctr" defTabSz="4572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1pPr>
              <a:lvl2pPr marL="457200" algn="ctr" defTabSz="4572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2pPr>
              <a:lvl3pPr marL="914400" algn="ctr" defTabSz="4572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3pPr>
              <a:lvl4pPr marL="1371600" algn="ctr" defTabSz="4572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4pPr>
              <a:lvl5pPr marL="1828800" algn="ctr" defTabSz="4572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9pPr>
            </a:lstStyle>
            <a:p>
              <a:pPr marL="0" marR="0" indent="0" algn="ctr" defTabSz="4572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Arial Unicode MS" pitchFamily="34" charset="-128"/>
                  <a:cs typeface="Arial Unicode MS" pitchFamily="34" charset="-128"/>
                </a:rPr>
                <a:t>Training set</a:t>
              </a:r>
              <a:endParaRPr kumimoji="0" lang="en-I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C9EC53E6-01C3-4879-BD81-A725A7551059}"/>
                </a:ext>
              </a:extLst>
            </p:cNvPr>
            <p:cNvSpPr/>
            <p:nvPr/>
          </p:nvSpPr>
          <p:spPr bwMode="auto">
            <a:xfrm>
              <a:off x="3505200" y="2808513"/>
              <a:ext cx="1676400" cy="6096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ctr" defTabSz="4572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1pPr>
              <a:lvl2pPr marL="457200" algn="ctr" defTabSz="4572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2pPr>
              <a:lvl3pPr marL="914400" algn="ctr" defTabSz="4572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3pPr>
              <a:lvl4pPr marL="1371600" algn="ctr" defTabSz="4572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4pPr>
              <a:lvl5pPr marL="1828800" algn="ctr" defTabSz="4572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9pPr>
            </a:lstStyle>
            <a:p>
              <a:pPr marL="0" marR="0" indent="0" algn="ctr" defTabSz="4572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Arial Unicode MS" pitchFamily="34" charset="-128"/>
                  <a:cs typeface="Arial Unicode MS" pitchFamily="34" charset="-128"/>
                </a:rPr>
                <a:t>Learning Algorithm </a:t>
              </a:r>
              <a:endParaRPr kumimoji="0" lang="en-I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6B12222F-52DA-42A9-A1E9-FE129316EB06}"/>
                </a:ext>
              </a:extLst>
            </p:cNvPr>
            <p:cNvSpPr/>
            <p:nvPr/>
          </p:nvSpPr>
          <p:spPr bwMode="auto">
            <a:xfrm>
              <a:off x="1064533" y="3977141"/>
              <a:ext cx="1676400" cy="6096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ctr" defTabSz="4572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1pPr>
              <a:lvl2pPr marL="457200" algn="ctr" defTabSz="4572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2pPr>
              <a:lvl3pPr marL="914400" algn="ctr" defTabSz="4572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3pPr>
              <a:lvl4pPr marL="1371600" algn="ctr" defTabSz="4572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4pPr>
              <a:lvl5pPr marL="1828800" algn="ctr" defTabSz="4572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9pPr>
            </a:lstStyle>
            <a:p>
              <a:pPr marL="0" marR="0" indent="0" algn="ctr" defTabSz="4572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Arial Unicode MS" pitchFamily="34" charset="-128"/>
                  <a:cs typeface="Arial Unicode MS" pitchFamily="34" charset="-128"/>
                </a:rPr>
                <a:t>Size of house (x)</a:t>
              </a:r>
              <a:endParaRPr kumimoji="0" lang="en-I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C2BBB09A-415C-4726-B1BD-B10959AA0D3E}"/>
                </a:ext>
              </a:extLst>
            </p:cNvPr>
            <p:cNvSpPr/>
            <p:nvPr/>
          </p:nvSpPr>
          <p:spPr bwMode="auto">
            <a:xfrm>
              <a:off x="3429000" y="3977141"/>
              <a:ext cx="1676400" cy="6096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ctr" defTabSz="4572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1pPr>
              <a:lvl2pPr marL="457200" algn="ctr" defTabSz="4572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2pPr>
              <a:lvl3pPr marL="914400" algn="ctr" defTabSz="4572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3pPr>
              <a:lvl4pPr marL="1371600" algn="ctr" defTabSz="4572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4pPr>
              <a:lvl5pPr marL="1828800" algn="ctr" defTabSz="4572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9pPr>
            </a:lstStyle>
            <a:p>
              <a:pPr marL="0" marR="0" indent="0" algn="ctr" defTabSz="4572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Arial Unicode MS" pitchFamily="34" charset="-128"/>
                  <a:cs typeface="Arial Unicode MS" pitchFamily="34" charset="-128"/>
                </a:rPr>
                <a:t>Hypothesis</a:t>
              </a:r>
            </a:p>
            <a:p>
              <a:pPr marL="0" marR="0" indent="0" algn="ctr" defTabSz="4572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Arial Unicode MS" pitchFamily="34" charset="-128"/>
                  <a:cs typeface="Arial Unicode MS" pitchFamily="34" charset="-128"/>
                </a:rPr>
                <a:t>(h)</a:t>
              </a:r>
              <a:endParaRPr kumimoji="0" lang="en-I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9FEE7AD5-9D61-4276-A6C7-5C4A7BF6FE76}"/>
                </a:ext>
              </a:extLst>
            </p:cNvPr>
            <p:cNvSpPr/>
            <p:nvPr/>
          </p:nvSpPr>
          <p:spPr bwMode="auto">
            <a:xfrm>
              <a:off x="5793467" y="3948339"/>
              <a:ext cx="1676400" cy="609600"/>
            </a:xfrm>
            <a:prstGeom prst="rect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ctr" defTabSz="4572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1pPr>
              <a:lvl2pPr marL="457200" algn="ctr" defTabSz="4572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2pPr>
              <a:lvl3pPr marL="914400" algn="ctr" defTabSz="4572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3pPr>
              <a:lvl4pPr marL="1371600" algn="ctr" defTabSz="4572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4pPr>
              <a:lvl5pPr marL="1828800" algn="ctr" defTabSz="457200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bg1"/>
                  </a:solidFill>
                  <a:latin typeface="Times New Roman" pitchFamily="18" charset="0"/>
                  <a:ea typeface="Arial Unicode MS" pitchFamily="34" charset="-128"/>
                  <a:cs typeface="Arial Unicode MS" pitchFamily="34" charset="-128"/>
                </a:defRPr>
              </a:lvl9pPr>
            </a:lstStyle>
            <a:p>
              <a:pPr marL="0" marR="0" indent="0" algn="ctr" defTabSz="4572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buNone/>
                <a:tabLst/>
              </a:pPr>
              <a:r>
                <a: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Arial Unicode MS" pitchFamily="34" charset="-128"/>
                  <a:cs typeface="Arial Unicode MS" pitchFamily="34" charset="-128"/>
                </a:rPr>
                <a:t>Expected Rent (y)</a:t>
              </a:r>
              <a:endParaRPr kumimoji="0" lang="en-I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="" xmlns:a16="http://schemas.microsoft.com/office/drawing/2014/main" id="{3B04769C-EBDC-43E5-84F5-50A54039C568}"/>
                </a:ext>
              </a:extLst>
            </p:cNvPr>
            <p:cNvCxnSpPr>
              <a:stCxn id="6" idx="2"/>
              <a:endCxn id="7" idx="0"/>
            </p:cNvCxnSpPr>
            <p:nvPr/>
          </p:nvCxnSpPr>
          <p:spPr bwMode="auto">
            <a:xfrm>
              <a:off x="4343400" y="2209800"/>
              <a:ext cx="0" cy="59871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="" xmlns:a16="http://schemas.microsoft.com/office/drawing/2014/main" id="{2865DF7B-4B29-4532-B901-B36252024F6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343400" y="3418113"/>
              <a:ext cx="0" cy="59871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="" xmlns:a16="http://schemas.microsoft.com/office/drawing/2014/main" id="{854DD2B6-90B7-4436-9E39-DDDCA36000BD}"/>
                </a:ext>
              </a:extLst>
            </p:cNvPr>
            <p:cNvCxnSpPr>
              <a:stCxn id="8" idx="3"/>
              <a:endCxn id="9" idx="1"/>
            </p:cNvCxnSpPr>
            <p:nvPr/>
          </p:nvCxnSpPr>
          <p:spPr bwMode="auto">
            <a:xfrm>
              <a:off x="2740933" y="4281941"/>
              <a:ext cx="688067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Straight Arrow Connector 13">
              <a:extLst>
                <a:ext uri="{FF2B5EF4-FFF2-40B4-BE49-F238E27FC236}">
                  <a16:creationId xmlns="" xmlns:a16="http://schemas.microsoft.com/office/drawing/2014/main" id="{DDAB9601-A080-45C2-BA48-6FB667205CF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05400" y="4281941"/>
              <a:ext cx="688067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65943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66800"/>
            <a:ext cx="9143999" cy="1330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2681288"/>
            <a:ext cx="9177338" cy="1397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663" y="4331823"/>
            <a:ext cx="1524000" cy="72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331823"/>
            <a:ext cx="2057400" cy="727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5346828"/>
            <a:ext cx="9177338" cy="97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314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90600"/>
            <a:ext cx="9144000" cy="101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" y="2286000"/>
            <a:ext cx="3019096" cy="485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262352"/>
            <a:ext cx="3486150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495800"/>
            <a:ext cx="3048000" cy="494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537841"/>
            <a:ext cx="333375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" y="2971800"/>
            <a:ext cx="1771650" cy="874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" y="5299841"/>
            <a:ext cx="1771650" cy="708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334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of Support Vector Machine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74025" cy="838200"/>
          </a:xfrm>
        </p:spPr>
        <p:txBody>
          <a:bodyPr/>
          <a:lstStyle/>
          <a:p>
            <a:r>
              <a:rPr lang="en-US" dirty="0"/>
              <a:t>Also called Large Margin Classifier.</a:t>
            </a:r>
            <a:endParaRPr lang="en-IN" dirty="0"/>
          </a:p>
        </p:txBody>
      </p:sp>
      <p:pic>
        <p:nvPicPr>
          <p:cNvPr id="8194" name="Picture 2" descr="../_images/sphx_glr_plot_separating_hyperplane_00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498" y="1752600"/>
            <a:ext cx="4267198" cy="320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02" y="1752600"/>
            <a:ext cx="4264590" cy="320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506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in </a:t>
            </a:r>
            <a:r>
              <a:rPr lang="en-US" dirty="0" err="1"/>
              <a:t>scikit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</a:rPr>
              <a:t>from </a:t>
            </a:r>
            <a:r>
              <a:rPr lang="en-IN" dirty="0" err="1">
                <a:latin typeface="Consolas" panose="020B0609020204030204" pitchFamily="49" charset="0"/>
              </a:rPr>
              <a:t>sklearn.svm</a:t>
            </a:r>
            <a:r>
              <a:rPr lang="en-IN" dirty="0">
                <a:latin typeface="Consolas" panose="020B0609020204030204" pitchFamily="49" charset="0"/>
              </a:rPr>
              <a:t> import </a:t>
            </a:r>
            <a:r>
              <a:rPr lang="en-IN" dirty="0" err="1">
                <a:latin typeface="Consolas" panose="020B0609020204030204" pitchFamily="49" charset="0"/>
              </a:rPr>
              <a:t>LinearSVC</a:t>
            </a:r>
            <a:endParaRPr lang="en-I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</a:rPr>
              <a:t>model = </a:t>
            </a:r>
            <a:r>
              <a:rPr lang="en-IN" dirty="0" err="1">
                <a:latin typeface="Consolas" panose="020B0609020204030204" pitchFamily="49" charset="0"/>
              </a:rPr>
              <a:t>LinearSVC</a:t>
            </a:r>
            <a:r>
              <a:rPr lang="en-IN" dirty="0"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8676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 with SVM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74025" cy="1447800"/>
          </a:xfrm>
        </p:spPr>
        <p:txBody>
          <a:bodyPr/>
          <a:lstStyle/>
          <a:p>
            <a:r>
              <a:rPr lang="en-US" dirty="0"/>
              <a:t>Kernels are a technique for achieving complex non-linear classifiers with Support Vector Machines.</a:t>
            </a:r>
          </a:p>
          <a:p>
            <a:r>
              <a:rPr lang="en-US" dirty="0"/>
              <a:t>One way to achieve a non-linear decision boundary is to use polynomial expressions.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001756"/>
            <a:ext cx="9144000" cy="3018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471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Kernels</a:t>
            </a:r>
            <a:endParaRPr lang="en-IN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99" y="838200"/>
            <a:ext cx="3657600" cy="361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7" y="4670527"/>
            <a:ext cx="4810125" cy="1882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656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(RBF) Kernel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81101"/>
            <a:ext cx="9144000" cy="4862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937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Kernel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981075"/>
            <a:ext cx="897255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5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Kernel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74025" cy="457200"/>
          </a:xfrm>
        </p:spPr>
        <p:txBody>
          <a:bodyPr/>
          <a:lstStyle/>
          <a:p>
            <a:r>
              <a:rPr lang="en-US" dirty="0"/>
              <a:t>New hypothesis</a:t>
            </a: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990600"/>
            <a:ext cx="3276599" cy="799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2057400"/>
            <a:ext cx="5107969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077107"/>
            <a:ext cx="3143790" cy="3104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222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Kernel</a:t>
            </a:r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290512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67100" y="1066800"/>
            <a:ext cx="5334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Take each data point as a landmark.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1828800"/>
            <a:ext cx="5562600" cy="698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3200400"/>
            <a:ext cx="4114800" cy="1543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868" y="3200400"/>
            <a:ext cx="3488532" cy="31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764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533401" y="1143000"/>
                <a:ext cx="3429000" cy="5334000"/>
              </a:xfrm>
            </p:spPr>
            <p:txBody>
              <a:bodyPr/>
              <a:lstStyle/>
              <a:p>
                <a:r>
                  <a:rPr lang="en-US" dirty="0"/>
                  <a:t>Given the value of an input variable (size of a house), estimate the value of output variable (expected rent).</a:t>
                </a:r>
              </a:p>
              <a:p>
                <a:r>
                  <a:rPr lang="en-US" dirty="0"/>
                  <a:t>Hypothesis: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h</m:t>
                    </m:r>
                    <m:r>
                      <a:rPr lang="en-US" b="0" i="1" baseline="-25000" smtClean="0">
                        <a:latin typeface="Cambria Math"/>
                        <a:ea typeface="Cambria Math"/>
                      </a:rPr>
                      <m:t>𝜃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=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b="0" i="1" baseline="-25000" smtClean="0">
                        <a:latin typeface="Cambria Math"/>
                        <a:ea typeface="Cambria Math"/>
                      </a:rPr>
                      <m:t>0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+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b="0" i="1" baseline="-25000" smtClean="0">
                        <a:latin typeface="Cambria Math"/>
                        <a:ea typeface="Cambria Math"/>
                      </a:rPr>
                      <m:t>1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 do we choose the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i="1" baseline="-25000">
                        <a:latin typeface="Cambria Math"/>
                        <a:ea typeface="Cambria Math"/>
                      </a:rPr>
                      <m:t>0 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i="1" baseline="-2500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r>
                  <a:rPr lang="en-US" dirty="0"/>
                  <a:t>?</a:t>
                </a:r>
                <a:endParaRPr lang="en-IN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1" y="1143000"/>
                <a:ext cx="3429000" cy="5334000"/>
              </a:xfrm>
              <a:blipFill rotWithShape="1">
                <a:blip r:embed="rId2"/>
                <a:stretch>
                  <a:fillRect l="-2491" t="-1600" r="-48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066800"/>
            <a:ext cx="4905375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 bwMode="auto">
          <a:xfrm flipV="1">
            <a:off x="4343400" y="2057400"/>
            <a:ext cx="3733800" cy="24384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7929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Kernel</a:t>
            </a:r>
            <a:endParaRPr lang="en-IN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2209800"/>
            <a:ext cx="9048750" cy="137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990600"/>
            <a:ext cx="824865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826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Parameters</a:t>
            </a:r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933450"/>
            <a:ext cx="87630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211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 in </a:t>
            </a:r>
            <a:r>
              <a:rPr lang="en-US" dirty="0" err="1"/>
              <a:t>sklearn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sklearn.svm</a:t>
            </a:r>
            <a:r>
              <a:rPr lang="en-US" dirty="0"/>
              <a:t> import SVC</a:t>
            </a:r>
          </a:p>
          <a:p>
            <a:r>
              <a:rPr lang="en-US" dirty="0"/>
              <a:t>model = SVC (gamma = 'scale')</a:t>
            </a:r>
          </a:p>
          <a:p>
            <a:endParaRPr lang="en-US" dirty="0"/>
          </a:p>
          <a:p>
            <a:r>
              <a:rPr lang="en-US" dirty="0"/>
              <a:t>C-support vector classification.</a:t>
            </a:r>
          </a:p>
          <a:p>
            <a:r>
              <a:rPr lang="en-US" dirty="0"/>
              <a:t>Need to specify:</a:t>
            </a:r>
          </a:p>
          <a:p>
            <a:pPr lvl="1"/>
            <a:r>
              <a:rPr lang="en-US" dirty="0"/>
              <a:t>Parameter C</a:t>
            </a:r>
          </a:p>
          <a:p>
            <a:pPr lvl="1"/>
            <a:r>
              <a:rPr lang="en-US" dirty="0"/>
              <a:t>Choice of kernel.</a:t>
            </a:r>
          </a:p>
          <a:p>
            <a:pPr lvl="1"/>
            <a:r>
              <a:rPr lang="en-US" dirty="0"/>
              <a:t>For gamma, the current default of “auto” will change to “scale” in the next version of </a:t>
            </a:r>
            <a:r>
              <a:rPr lang="en-US" dirty="0" err="1"/>
              <a:t>scikit</a:t>
            </a:r>
            <a:r>
              <a:rPr lang="en-US" dirty="0"/>
              <a:t>-learn.</a:t>
            </a:r>
          </a:p>
          <a:p>
            <a:r>
              <a:rPr lang="en-US" dirty="0"/>
              <a:t>Kernel, common choices:</a:t>
            </a:r>
          </a:p>
          <a:p>
            <a:pPr lvl="1"/>
            <a:r>
              <a:rPr lang="en-US" dirty="0"/>
              <a:t>linear (essentially, no kernel)</a:t>
            </a:r>
          </a:p>
          <a:p>
            <a:pPr lvl="1"/>
            <a:r>
              <a:rPr lang="en-US" dirty="0" err="1"/>
              <a:t>rbf</a:t>
            </a:r>
            <a:r>
              <a:rPr lang="en-US" dirty="0"/>
              <a:t> (Gaussian). </a:t>
            </a:r>
            <a:r>
              <a:rPr lang="en-US" b="1" dirty="0"/>
              <a:t>Important: perform feature scaling before using the kernel.</a:t>
            </a:r>
            <a:endParaRPr lang="en-US" dirty="0"/>
          </a:p>
          <a:p>
            <a:pPr lvl="1"/>
            <a:r>
              <a:rPr lang="en-US" dirty="0"/>
              <a:t>poly (polynomial kernel). You can specify degree (default 3), </a:t>
            </a:r>
            <a:r>
              <a:rPr lang="en-US" dirty="0" err="1"/>
              <a:t>coeff</a:t>
            </a:r>
            <a:r>
              <a:rPr lang="en-US" dirty="0"/>
              <a:t> (default 0).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2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Kernel</a:t>
            </a:r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195388"/>
            <a:ext cx="4419600" cy="446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60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between SVC Variants</a:t>
            </a:r>
            <a:endParaRPr lang="en-IN" dirty="0"/>
          </a:p>
        </p:txBody>
      </p:sp>
      <p:pic>
        <p:nvPicPr>
          <p:cNvPr id="11266" name="Picture 2" descr="../_images/sphx_glr_plot_iris_00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90600"/>
            <a:ext cx="73152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04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</a:t>
            </a:r>
            <a:r>
              <a:rPr lang="en-US" dirty="0" err="1"/>
              <a:t>vs</a:t>
            </a:r>
            <a:r>
              <a:rPr lang="en-US" dirty="0"/>
              <a:t> SVM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n &gt;= m (n is features, m is the number of records)</a:t>
            </a:r>
            <a:br>
              <a:rPr lang="en-US" dirty="0"/>
            </a:br>
            <a:r>
              <a:rPr lang="en-US" dirty="0"/>
              <a:t>use Logistic Regression, or linear SVC</a:t>
            </a:r>
          </a:p>
          <a:p>
            <a:r>
              <a:rPr lang="en-US" dirty="0"/>
              <a:t>If n is small (a few thousand at the most), and m is intermediate (a few tens of thousands)</a:t>
            </a:r>
            <a:br>
              <a:rPr lang="en-US" dirty="0"/>
            </a:br>
            <a:r>
              <a:rPr lang="en-US" dirty="0"/>
              <a:t>use SVM with Gaussian kernel</a:t>
            </a:r>
          </a:p>
          <a:p>
            <a:r>
              <a:rPr lang="en-US" dirty="0"/>
              <a:t>If n is small (a few thousand) and m is large (hundreds of thousands of records)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>add new features and use Logistic Regression or SVM without a kernel.</a:t>
            </a:r>
          </a:p>
          <a:p>
            <a:r>
              <a:rPr lang="en-US" dirty="0"/>
              <a:t>Neural networks may work well for these, but are slower to train.</a:t>
            </a:r>
          </a:p>
        </p:txBody>
      </p:sp>
    </p:spTree>
    <p:extLst>
      <p:ext uri="{BB962C8B-B14F-4D97-AF65-F5344CB8AC3E}">
        <p14:creationId xmlns:p14="http://schemas.microsoft.com/office/powerpoint/2010/main" val="108324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Neighbors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74025" cy="914400"/>
          </a:xfrm>
        </p:spPr>
        <p:txBody>
          <a:bodyPr/>
          <a:lstStyle/>
          <a:p>
            <a:r>
              <a:rPr lang="en-US" dirty="0"/>
              <a:t>A non-generalizing algorithm.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766591"/>
            <a:ext cx="4876800" cy="425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182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Neighbors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choose k?</a:t>
            </a:r>
          </a:p>
          <a:p>
            <a:pPr lvl="1"/>
            <a:r>
              <a:rPr lang="en-US" dirty="0"/>
              <a:t>If there are two classes, have an odd number as the value</a:t>
            </a:r>
          </a:p>
          <a:p>
            <a:pPr lvl="1"/>
            <a:r>
              <a:rPr lang="en-US" dirty="0"/>
              <a:t>Don’t select a multiple of the number of classes as k.</a:t>
            </a:r>
          </a:p>
          <a:p>
            <a:pPr lvl="1"/>
            <a:r>
              <a:rPr lang="en-US" dirty="0"/>
              <a:t>Very small k: high bias</a:t>
            </a:r>
          </a:p>
          <a:p>
            <a:pPr lvl="1"/>
            <a:r>
              <a:rPr lang="en-US" dirty="0"/>
              <a:t>Very high k: computationally very costly</a:t>
            </a:r>
          </a:p>
          <a:p>
            <a:pPr lvl="1"/>
            <a:r>
              <a:rPr lang="en-US" dirty="0"/>
              <a:t>Square root of the number of data points is a good rule of thumb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</a:rPr>
              <a:t>k=5;</a:t>
            </a:r>
          </a:p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</a:rPr>
              <a:t>from </a:t>
            </a:r>
            <a:r>
              <a:rPr lang="en-IN" dirty="0" err="1">
                <a:latin typeface="Consolas" panose="020B0609020204030204" pitchFamily="49" charset="0"/>
              </a:rPr>
              <a:t>sklearn.neighbors</a:t>
            </a:r>
            <a:r>
              <a:rPr lang="en-IN" dirty="0">
                <a:latin typeface="Consolas" panose="020B0609020204030204" pitchFamily="49" charset="0"/>
              </a:rPr>
              <a:t> import </a:t>
            </a:r>
            <a:r>
              <a:rPr lang="en-IN" dirty="0" err="1">
                <a:latin typeface="Consolas" panose="020B0609020204030204" pitchFamily="49" charset="0"/>
              </a:rPr>
              <a:t>KNeighborsClassifier</a:t>
            </a:r>
            <a:endParaRPr lang="en-I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</a:rPr>
              <a:t>model = </a:t>
            </a:r>
            <a:r>
              <a:rPr lang="en-IN" dirty="0" err="1">
                <a:latin typeface="Consolas" panose="020B0609020204030204" pitchFamily="49" charset="0"/>
              </a:rPr>
              <a:t>KNeighborsClassifier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 err="1">
                <a:latin typeface="Consolas" panose="020B0609020204030204" pitchFamily="49" charset="0"/>
              </a:rPr>
              <a:t>n_neighbors</a:t>
            </a:r>
            <a:r>
              <a:rPr lang="en-IN" dirty="0">
                <a:latin typeface="Consolas" panose="020B0609020204030204" pitchFamily="49" charset="0"/>
              </a:rPr>
              <a:t> = k)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11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74025" cy="5181600"/>
          </a:xfrm>
        </p:spPr>
        <p:txBody>
          <a:bodyPr/>
          <a:lstStyle/>
          <a:p>
            <a:r>
              <a:rPr lang="en-US" dirty="0"/>
              <a:t>Application of Bayes </a:t>
            </a:r>
            <a:r>
              <a:rPr lang="en-US" dirty="0" err="1"/>
              <a:t>throrem</a:t>
            </a:r>
            <a:r>
              <a:rPr lang="en-US" dirty="0"/>
              <a:t>, …</a:t>
            </a:r>
          </a:p>
          <a:p>
            <a:r>
              <a:rPr lang="en-US" dirty="0"/>
              <a:t>… based on the "naive" assumption of “conditional independence” between every pair of features given the value of the class variable.</a:t>
            </a:r>
          </a:p>
        </p:txBody>
      </p:sp>
    </p:spTree>
    <p:extLst>
      <p:ext uri="{BB962C8B-B14F-4D97-AF65-F5344CB8AC3E}">
        <p14:creationId xmlns:p14="http://schemas.microsoft.com/office/powerpoint/2010/main" val="34322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random events A and B are conditionally independent given a third event C precisely if …</a:t>
            </a:r>
            <a:br>
              <a:rPr lang="en-US" dirty="0"/>
            </a:br>
            <a:r>
              <a:rPr lang="en-US" dirty="0"/>
              <a:t>… the occurrence of A given C, and …</a:t>
            </a:r>
            <a:br>
              <a:rPr lang="en-US" dirty="0"/>
            </a:br>
            <a:r>
              <a:rPr lang="en-US" dirty="0"/>
              <a:t>… the occurrence of B given C …</a:t>
            </a:r>
            <a:br>
              <a:rPr lang="en-US" dirty="0"/>
            </a:br>
            <a:r>
              <a:rPr lang="en-US" dirty="0"/>
              <a:t>… are independent of each other.</a:t>
            </a:r>
          </a:p>
          <a:p>
            <a:r>
              <a:rPr lang="en-US" dirty="0"/>
              <a:t>In other words, …</a:t>
            </a:r>
            <a:br>
              <a:rPr lang="en-US" dirty="0"/>
            </a:br>
            <a:r>
              <a:rPr lang="en-US" dirty="0"/>
              <a:t>… given the knowledge that C occurs, …</a:t>
            </a:r>
            <a:br>
              <a:rPr lang="en-US" dirty="0"/>
            </a:br>
            <a:r>
              <a:rPr lang="en-US" dirty="0"/>
              <a:t>… knowledge of whether A occurs provides no information on the likelihood of B occurring, and …</a:t>
            </a:r>
            <a:br>
              <a:rPr lang="en-US" dirty="0"/>
            </a:br>
            <a:r>
              <a:rPr lang="en-US" dirty="0"/>
              <a:t>… knowledge of whether B occurs provides no information on the likelihood of A occurring.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37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533401" y="1143000"/>
                <a:ext cx="2819399" cy="2209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Objective: choose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b="0" i="1" baseline="-25000" smtClean="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i="1" baseline="-2500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h</m:t>
                    </m:r>
                    <m:r>
                      <a:rPr lang="en-US" i="1" baseline="-25000">
                        <a:latin typeface="Cambria Math"/>
                        <a:ea typeface="Cambria Math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close to y for our training examples (x, y).</a:t>
                </a:r>
                <a:endParaRPr lang="en-IN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1" y="1143000"/>
                <a:ext cx="2819399" cy="2209800"/>
              </a:xfrm>
              <a:blipFill rotWithShape="1">
                <a:blip r:embed="rId3"/>
                <a:stretch>
                  <a:fillRect l="-3463" t="-3867" r="-30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3789453" y="990601"/>
            <a:ext cx="2522043" cy="1905000"/>
            <a:chOff x="3789453" y="990601"/>
            <a:chExt cx="2522043" cy="1905000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9453" y="990601"/>
              <a:ext cx="2522043" cy="190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" name="Straight Connector 3"/>
            <p:cNvCxnSpPr/>
            <p:nvPr/>
          </p:nvCxnSpPr>
          <p:spPr bwMode="auto">
            <a:xfrm flipV="1">
              <a:off x="4114800" y="1943101"/>
              <a:ext cx="1905000" cy="723899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5" name="Group 14"/>
          <p:cNvGrpSpPr/>
          <p:nvPr/>
        </p:nvGrpSpPr>
        <p:grpSpPr>
          <a:xfrm>
            <a:off x="6393356" y="990601"/>
            <a:ext cx="2522043" cy="1905000"/>
            <a:chOff x="6393356" y="990601"/>
            <a:chExt cx="2522043" cy="1905000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3356" y="990601"/>
              <a:ext cx="2522043" cy="190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4" name="Straight Connector 13"/>
            <p:cNvCxnSpPr/>
            <p:nvPr/>
          </p:nvCxnSpPr>
          <p:spPr bwMode="auto">
            <a:xfrm flipV="1">
              <a:off x="6705600" y="1943101"/>
              <a:ext cx="1828800" cy="361949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" name="Group 4"/>
          <p:cNvGrpSpPr/>
          <p:nvPr/>
        </p:nvGrpSpPr>
        <p:grpSpPr>
          <a:xfrm>
            <a:off x="1143000" y="3352800"/>
            <a:ext cx="2522043" cy="1905000"/>
            <a:chOff x="1143000" y="3352800"/>
            <a:chExt cx="2522043" cy="1905000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3352800"/>
              <a:ext cx="2522043" cy="190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Connector 15"/>
            <p:cNvCxnSpPr/>
            <p:nvPr/>
          </p:nvCxnSpPr>
          <p:spPr bwMode="auto">
            <a:xfrm>
              <a:off x="1447800" y="3733800"/>
              <a:ext cx="1905000" cy="13716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" name="Group 7"/>
          <p:cNvGrpSpPr/>
          <p:nvPr/>
        </p:nvGrpSpPr>
        <p:grpSpPr>
          <a:xfrm>
            <a:off x="3789452" y="3352800"/>
            <a:ext cx="2522043" cy="1905000"/>
            <a:chOff x="3789452" y="3352800"/>
            <a:chExt cx="2522043" cy="1905000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9452" y="3352800"/>
              <a:ext cx="2522043" cy="190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8" name="Straight Connector 17"/>
            <p:cNvCxnSpPr/>
            <p:nvPr/>
          </p:nvCxnSpPr>
          <p:spPr bwMode="auto">
            <a:xfrm>
              <a:off x="4114800" y="4467384"/>
              <a:ext cx="1905000" cy="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9" name="Group 8"/>
          <p:cNvGrpSpPr/>
          <p:nvPr/>
        </p:nvGrpSpPr>
        <p:grpSpPr>
          <a:xfrm>
            <a:off x="6393355" y="3352800"/>
            <a:ext cx="2522043" cy="1905000"/>
            <a:chOff x="6393355" y="3352800"/>
            <a:chExt cx="2522043" cy="1905000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3355" y="3352800"/>
              <a:ext cx="2522043" cy="190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0" name="Straight Connector 19"/>
            <p:cNvCxnSpPr/>
            <p:nvPr/>
          </p:nvCxnSpPr>
          <p:spPr bwMode="auto">
            <a:xfrm flipV="1">
              <a:off x="6553200" y="3810000"/>
              <a:ext cx="1981200" cy="12954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6636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Independence,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that a snow storm hits the city, …</a:t>
            </a:r>
            <a:br>
              <a:rPr lang="en-US" dirty="0"/>
            </a:br>
            <a:r>
              <a:rPr lang="en-US" dirty="0"/>
              <a:t>… the probabilities of A and B reaching home in time for dinner …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>… are independent of each other.</a:t>
            </a:r>
          </a:p>
          <a:p>
            <a:r>
              <a:rPr lang="en-US" dirty="0"/>
              <a:t>Knowledge of whether A reaches late does not tell you whether B will be late …</a:t>
            </a:r>
            <a:br>
              <a:rPr lang="en-US" dirty="0"/>
            </a:br>
            <a:r>
              <a:rPr lang="en-US" dirty="0"/>
              <a:t>… because they may be living in different neighborhoods, may travel different distances, may use different mode of transportation, etc.</a:t>
            </a:r>
          </a:p>
          <a:p>
            <a:r>
              <a:rPr lang="en-US" dirty="0"/>
              <a:t>But if you know that they live in the same neighborhood, work in the same place, use the same mode of transportation, then the two events are NOT conditionally independent.</a:t>
            </a:r>
          </a:p>
        </p:txBody>
      </p:sp>
    </p:spTree>
    <p:extLst>
      <p:ext uri="{BB962C8B-B14F-4D97-AF65-F5344CB8AC3E}">
        <p14:creationId xmlns:p14="http://schemas.microsoft.com/office/powerpoint/2010/main" val="101850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Independence,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Roll two dice. </a:t>
            </a:r>
          </a:p>
          <a:p>
            <a:r>
              <a:rPr lang="en-US" dirty="0"/>
              <a:t>Given that both the dies turned up a number &gt; 1, the probability of 5 in one dice is independent of the probability of 5 in the other dice.</a:t>
            </a:r>
          </a:p>
          <a:p>
            <a:r>
              <a:rPr lang="en-US" dirty="0"/>
              <a:t>But given that the sum of the numbers on two dies is an even number, the above probability changes. Now these are not conditionally independent.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971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Formula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743200"/>
            <a:ext cx="8074025" cy="3733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Exercise:</a:t>
            </a:r>
          </a:p>
          <a:p>
            <a:pPr marL="0" indent="0">
              <a:buNone/>
            </a:pPr>
            <a:r>
              <a:rPr lang="en-US" dirty="0"/>
              <a:t>Using the Titanic data set, given a passenger being from </a:t>
            </a:r>
            <a:r>
              <a:rPr lang="en-US" dirty="0" err="1"/>
              <a:t>Pclass</a:t>
            </a:r>
            <a:r>
              <a:rPr lang="en-US" dirty="0"/>
              <a:t> = 3, gender = female, and age being between 20 and 39, we want to predict whether the person survived or died.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Discuss conditional independence first.</a:t>
            </a:r>
            <a:endParaRPr lang="en-IN" dirty="0"/>
          </a:p>
          <a:p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184" y="1333500"/>
            <a:ext cx="4678816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24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Steps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the CSV file as a spreadsheet.</a:t>
            </a:r>
          </a:p>
          <a:p>
            <a:r>
              <a:rPr lang="en-US" dirty="0"/>
              <a:t>For simplicity, let us consider only the first 20 records.</a:t>
            </a:r>
          </a:p>
          <a:p>
            <a:r>
              <a:rPr lang="en-US" dirty="0"/>
              <a:t>Discretize age as “age group”, with values:</a:t>
            </a:r>
          </a:p>
          <a:p>
            <a:pPr lvl="1"/>
            <a:r>
              <a:rPr lang="en-US" dirty="0"/>
              <a:t>A = 0 to 10</a:t>
            </a:r>
          </a:p>
          <a:p>
            <a:pPr lvl="1"/>
            <a:r>
              <a:rPr lang="en-US" dirty="0"/>
              <a:t>B = 20 to 39</a:t>
            </a:r>
          </a:p>
          <a:p>
            <a:pPr lvl="1"/>
            <a:r>
              <a:rPr lang="en-US" dirty="0"/>
              <a:t>C = 40 to 59</a:t>
            </a:r>
          </a:p>
          <a:p>
            <a:pPr lvl="1"/>
            <a:r>
              <a:rPr lang="en-US" dirty="0"/>
              <a:t>D = 60 or more</a:t>
            </a:r>
          </a:p>
          <a:p>
            <a:pPr lvl="1"/>
            <a:r>
              <a:rPr lang="en-US" dirty="0"/>
              <a:t>E = unknown</a:t>
            </a:r>
          </a:p>
        </p:txBody>
      </p:sp>
    </p:spTree>
    <p:extLst>
      <p:ext uri="{BB962C8B-B14F-4D97-AF65-F5344CB8AC3E}">
        <p14:creationId xmlns:p14="http://schemas.microsoft.com/office/powerpoint/2010/main" val="342172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Steps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the following:</a:t>
            </a:r>
          </a:p>
          <a:p>
            <a:pPr lvl="1"/>
            <a:r>
              <a:rPr lang="en-US" dirty="0"/>
              <a:t>P (survived)</a:t>
            </a:r>
          </a:p>
          <a:p>
            <a:pPr lvl="1"/>
            <a:r>
              <a:rPr lang="en-US" dirty="0"/>
              <a:t>P (died)</a:t>
            </a:r>
          </a:p>
          <a:p>
            <a:pPr lvl="1"/>
            <a:r>
              <a:rPr lang="en-US" dirty="0"/>
              <a:t>P (</a:t>
            </a:r>
            <a:r>
              <a:rPr lang="en-US" dirty="0" err="1"/>
              <a:t>Pclass</a:t>
            </a:r>
            <a:r>
              <a:rPr lang="en-US" dirty="0"/>
              <a:t> = 3, sex = female, age group = B | survived)</a:t>
            </a:r>
          </a:p>
          <a:p>
            <a:pPr lvl="1"/>
            <a:r>
              <a:rPr lang="en-US" dirty="0"/>
              <a:t>P (</a:t>
            </a:r>
            <a:r>
              <a:rPr lang="en-US" dirty="0" err="1"/>
              <a:t>Pclass</a:t>
            </a:r>
            <a:r>
              <a:rPr lang="en-US" dirty="0"/>
              <a:t> = 3, sex = female, age group = B | died)</a:t>
            </a:r>
          </a:p>
          <a:p>
            <a:pPr lvl="1"/>
            <a:r>
              <a:rPr lang="en-US" dirty="0"/>
              <a:t>P (</a:t>
            </a:r>
            <a:r>
              <a:rPr lang="en-US" dirty="0" err="1"/>
              <a:t>Pclass</a:t>
            </a:r>
            <a:r>
              <a:rPr lang="en-US" dirty="0"/>
              <a:t> = 3, sex = female, age group = B)</a:t>
            </a:r>
            <a:endParaRPr lang="en-IN" dirty="0"/>
          </a:p>
          <a:p>
            <a:r>
              <a:rPr lang="en-US" dirty="0"/>
              <a:t>Write the Bayes formula. And then compute</a:t>
            </a:r>
          </a:p>
          <a:p>
            <a:pPr lvl="1"/>
            <a:r>
              <a:rPr lang="en-US" dirty="0"/>
              <a:t>P1 = P (survived | </a:t>
            </a:r>
            <a:r>
              <a:rPr lang="en-US" dirty="0" err="1"/>
              <a:t>Pclass</a:t>
            </a:r>
            <a:r>
              <a:rPr lang="en-US" dirty="0"/>
              <a:t> = 3, sex = female, age group = B) using the Bayes formula</a:t>
            </a:r>
          </a:p>
          <a:p>
            <a:pPr lvl="1"/>
            <a:r>
              <a:rPr lang="en-US" dirty="0"/>
              <a:t>P2 = P (died | </a:t>
            </a:r>
            <a:r>
              <a:rPr lang="en-US" dirty="0" err="1"/>
              <a:t>Pclass</a:t>
            </a:r>
            <a:r>
              <a:rPr lang="en-US" dirty="0"/>
              <a:t> = 3, sex = female, age group = B) using the Bayes formula</a:t>
            </a:r>
          </a:p>
          <a:p>
            <a:r>
              <a:rPr lang="en-US" dirty="0"/>
              <a:t>If P1 &gt;= P2, predict “survived”</a:t>
            </a:r>
            <a:br>
              <a:rPr lang="en-US" dirty="0"/>
            </a:br>
            <a:r>
              <a:rPr lang="en-US" dirty="0"/>
              <a:t>If P1 &lt; P2, predict “died”</a:t>
            </a:r>
          </a:p>
          <a:p>
            <a:r>
              <a:rPr lang="en-US" dirty="0"/>
              <a:t>As you may notice, the denominator does not matter (does not to be computed) for comparison as it is the same on both the sides.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957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Naive Bayes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74025" cy="685800"/>
          </a:xfrm>
        </p:spPr>
        <p:txBody>
          <a:bodyPr/>
          <a:lstStyle/>
          <a:p>
            <a:r>
              <a:rPr lang="en-US" dirty="0"/>
              <a:t>Assumes the likelihood of features as follows: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507" y="1752600"/>
            <a:ext cx="465249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33400" y="3276600"/>
            <a:ext cx="80740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39725" indent="-339725" algn="l" defTabSz="457200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39775" indent="-282575" algn="l" defTabSz="45720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itchFamily="2" charset="2"/>
              <a:buChar char="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nsolas" panose="020B0609020204030204" pitchFamily="49" charset="0"/>
              </a:rPr>
              <a:t>from </a:t>
            </a:r>
            <a:r>
              <a:rPr lang="en-US" dirty="0" err="1">
                <a:latin typeface="Consolas" panose="020B0609020204030204" pitchFamily="49" charset="0"/>
              </a:rPr>
              <a:t>sklearn.naive_bayes</a:t>
            </a:r>
            <a:r>
              <a:rPr lang="en-US" dirty="0">
                <a:latin typeface="Consolas" panose="020B0609020204030204" pitchFamily="49" charset="0"/>
              </a:rPr>
              <a:t> import </a:t>
            </a:r>
            <a:r>
              <a:rPr lang="en-US" dirty="0" err="1">
                <a:latin typeface="Consolas" panose="020B0609020204030204" pitchFamily="49" charset="0"/>
              </a:rPr>
              <a:t>GaussianNB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model = </a:t>
            </a:r>
            <a:r>
              <a:rPr lang="en-US" dirty="0" err="1">
                <a:latin typeface="Consolas" panose="020B0609020204030204" pitchFamily="49" charset="0"/>
              </a:rPr>
              <a:t>GaussianNB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endParaRPr lang="en-IN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07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Neural Networks</a:t>
            </a:r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05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74025" cy="533400"/>
          </a:xfrm>
        </p:spPr>
        <p:txBody>
          <a:bodyPr/>
          <a:lstStyle/>
          <a:p>
            <a:r>
              <a:rPr lang="en-US" dirty="0"/>
              <a:t>Used to solve complex non-linear classification problems.</a:t>
            </a:r>
            <a:endParaRPr lang="en-I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4052"/>
            <a:ext cx="4572000" cy="3188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979" y="1764052"/>
            <a:ext cx="4301021" cy="1436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33400" y="5257800"/>
            <a:ext cx="80740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39725" indent="-339725" algn="l" defTabSz="457200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39775" indent="-282575" algn="l" defTabSz="45720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itchFamily="2" charset="2"/>
              <a:buChar char="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If there are “n” original features, and you consider up to “x” powers, the combinations may be …... (what order?)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681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  <a:endParaRPr lang="en-IN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1"/>
            <a:ext cx="3810000" cy="1736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346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  <a:endParaRPr lang="en-IN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8652542" cy="4514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360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Function: One Candidate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/>
              <p:cNvSpPr>
                <a:spLocks noGrp="1"/>
              </p:cNvSpPr>
              <p:nvPr>
                <p:ph idx="1"/>
              </p:nvPr>
            </p:nvSpPr>
            <p:spPr>
              <a:xfrm>
                <a:off x="533401" y="1143000"/>
                <a:ext cx="3124200" cy="5334000"/>
              </a:xfrm>
            </p:spPr>
            <p:txBody>
              <a:bodyPr/>
              <a:lstStyle/>
              <a:p>
                <a:r>
                  <a:rPr lang="en-US" dirty="0"/>
                  <a:t>What if we consider </a:t>
                </a:r>
                <a:br>
                  <a:rPr lang="en-US" dirty="0"/>
                </a:br>
                <a:r>
                  <a:rPr lang="en-US" dirty="0"/>
                  <a:t>cost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h</m:t>
                    </m:r>
                    <m:r>
                      <a:rPr lang="en-US" i="1" baseline="-25000">
                        <a:latin typeface="Cambria Math"/>
                        <a:ea typeface="Cambria Math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– y for all training examples …</a:t>
                </a:r>
              </a:p>
              <a:p>
                <a:r>
                  <a:rPr lang="en-US" dirty="0"/>
                  <a:t>… and try to minimize the average cost?</a:t>
                </a:r>
              </a:p>
            </p:txBody>
          </p:sp>
        </mc:Choice>
        <mc:Fallback xmlns="">
          <p:sp>
            <p:nvSpPr>
              <p:cNvPr id="17" name="Content Placeholder 1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1" y="1143000"/>
                <a:ext cx="3124200" cy="5334000"/>
              </a:xfrm>
              <a:blipFill rotWithShape="1">
                <a:blip r:embed="rId2"/>
                <a:stretch>
                  <a:fillRect l="-2734" t="-1600" r="-39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1"/>
            <a:ext cx="5257799" cy="3971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 bwMode="auto">
          <a:xfrm flipV="1">
            <a:off x="4343400" y="1676400"/>
            <a:ext cx="4191000" cy="27432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3400" y="5105400"/>
                <a:ext cx="8229600" cy="999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pt-BR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pt-BR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 − 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5105400"/>
                <a:ext cx="8229600" cy="99976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68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Vision: Car Detection</a:t>
            </a:r>
            <a:endParaRPr lang="en-IN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4450"/>
            <a:ext cx="9205667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74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 </a:t>
            </a:r>
            <a:r>
              <a:rPr lang="en-US" dirty="0" err="1"/>
              <a:t>vs</a:t>
            </a:r>
            <a:r>
              <a:rPr lang="en-US" dirty="0"/>
              <a:t> Non-Car</a:t>
            </a:r>
            <a:endParaRPr lang="en-IN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98"/>
          <a:stretch/>
        </p:blipFill>
        <p:spPr bwMode="auto">
          <a:xfrm>
            <a:off x="990600" y="955010"/>
            <a:ext cx="7315200" cy="5140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763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 of an Image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 x 50 image = 2500 (monochrome) or 7500 pixels (RFB)</a:t>
            </a:r>
          </a:p>
          <a:p>
            <a:r>
              <a:rPr lang="en-US" dirty="0"/>
              <a:t>For RGB, just x</a:t>
            </a:r>
            <a:r>
              <a:rPr lang="en-US" baseline="-25000" dirty="0"/>
              <a:t>i</a:t>
            </a:r>
            <a:r>
              <a:rPr lang="en-US" dirty="0"/>
              <a:t> * </a:t>
            </a:r>
            <a:r>
              <a:rPr lang="en-US" dirty="0" err="1"/>
              <a:t>x</a:t>
            </a:r>
            <a:r>
              <a:rPr lang="en-US" baseline="-25000" dirty="0" err="1"/>
              <a:t>j</a:t>
            </a:r>
            <a:r>
              <a:rPr lang="en-US" dirty="0"/>
              <a:t> would be about 5.6 million features.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594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Alrogithms</a:t>
            </a:r>
            <a:r>
              <a:rPr lang="en-US" dirty="0"/>
              <a:t> that try to mimic the brain.</a:t>
            </a:r>
          </a:p>
          <a:p>
            <a:r>
              <a:rPr lang="en-IN" dirty="0">
                <a:hlinkClick r:id="rId2"/>
              </a:rPr>
              <a:t>https://www.coursera.org/learn/machine-learning/lecture/IPmzw/neurons-and-the-brain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138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 Model: Logistic Unit</a:t>
            </a:r>
            <a:endParaRPr lang="en-IN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1957388"/>
            <a:ext cx="5543550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350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  <a:endParaRPr lang="en-IN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38238"/>
            <a:ext cx="8991600" cy="442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845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  <a:endParaRPr lang="en-IN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521" y="924910"/>
            <a:ext cx="6160957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4010025"/>
            <a:ext cx="6057900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118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  <a:endParaRPr lang="en-IN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1400"/>
            <a:ext cx="9144000" cy="2588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521" y="762000"/>
            <a:ext cx="6160957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099" y="6368902"/>
            <a:ext cx="5257800" cy="489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822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  <a:endParaRPr lang="en-IN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38239"/>
            <a:ext cx="9144000" cy="3674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00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 learns its own features.</a:t>
            </a:r>
          </a:p>
        </p:txBody>
      </p:sp>
    </p:spTree>
    <p:extLst>
      <p:ext uri="{BB962C8B-B14F-4D97-AF65-F5344CB8AC3E}">
        <p14:creationId xmlns:p14="http://schemas.microsoft.com/office/powerpoint/2010/main" val="206755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 Formula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381998" cy="1447800"/>
          </a:xfrm>
        </p:spPr>
        <p:txBody>
          <a:bodyPr/>
          <a:lstStyle/>
          <a:p>
            <a:r>
              <a:rPr lang="en-US" dirty="0"/>
              <a:t>That, as we can see, can give us poorly fitting lines.</a:t>
            </a:r>
            <a:endParaRPr lang="en-IN" dirty="0"/>
          </a:p>
          <a:p>
            <a:endParaRPr lang="en-IN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24000" y="2080778"/>
            <a:ext cx="5867400" cy="4396222"/>
            <a:chOff x="1219200" y="2057399"/>
            <a:chExt cx="6324600" cy="4777223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2057399"/>
              <a:ext cx="6324600" cy="4777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Straight Connector 4"/>
            <p:cNvCxnSpPr/>
            <p:nvPr/>
          </p:nvCxnSpPr>
          <p:spPr bwMode="auto">
            <a:xfrm flipV="1">
              <a:off x="2057400" y="4572000"/>
              <a:ext cx="4724400" cy="5334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61027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Network: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early implementation of autonomous vehicle using Neural Network: </a:t>
            </a:r>
            <a:r>
              <a:rPr lang="en-US" dirty="0">
                <a:hlinkClick r:id="rId2"/>
              </a:rPr>
              <a:t>https://www.coursera.org/learn/machine-learning/lecture/zYS8T/autonomous-driving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054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</a:rPr>
              <a:t>from </a:t>
            </a:r>
            <a:r>
              <a:rPr lang="en-IN" dirty="0" err="1">
                <a:latin typeface="Consolas" panose="020B0609020204030204" pitchFamily="49" charset="0"/>
              </a:rPr>
              <a:t>sklearn.neural_network</a:t>
            </a:r>
            <a:r>
              <a:rPr lang="en-IN" dirty="0">
                <a:latin typeface="Consolas" panose="020B0609020204030204" pitchFamily="49" charset="0"/>
              </a:rPr>
              <a:t> import </a:t>
            </a:r>
            <a:r>
              <a:rPr lang="en-IN" dirty="0" err="1">
                <a:latin typeface="Consolas" panose="020B0609020204030204" pitchFamily="49" charset="0"/>
              </a:rPr>
              <a:t>MLPClassifier</a:t>
            </a:r>
            <a:endParaRPr lang="en-I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</a:rPr>
              <a:t>model = </a:t>
            </a:r>
            <a:r>
              <a:rPr lang="en-IN" dirty="0" err="1">
                <a:latin typeface="Consolas" panose="020B0609020204030204" pitchFamily="49" charset="0"/>
              </a:rPr>
              <a:t>MLPClassifier</a:t>
            </a:r>
            <a:r>
              <a:rPr lang="en-IN" dirty="0">
                <a:latin typeface="Consolas" panose="020B0609020204030204" pitchFamily="49" charset="0"/>
              </a:rPr>
              <a:t> (solver = '</a:t>
            </a:r>
            <a:r>
              <a:rPr lang="en-IN" dirty="0" err="1">
                <a:latin typeface="Consolas" panose="020B0609020204030204" pitchFamily="49" charset="0"/>
              </a:rPr>
              <a:t>lbfgs</a:t>
            </a:r>
            <a:r>
              <a:rPr lang="en-IN" dirty="0">
                <a:latin typeface="Consolas" panose="020B0609020204030204" pitchFamily="49" charset="0"/>
              </a:rPr>
              <a:t>', alpha = 1e-5, </a:t>
            </a:r>
            <a:r>
              <a:rPr lang="en-IN" dirty="0" err="1">
                <a:latin typeface="Consolas" panose="020B0609020204030204" pitchFamily="49" charset="0"/>
              </a:rPr>
              <a:t>hidden_layer_sizes</a:t>
            </a:r>
            <a:r>
              <a:rPr lang="en-IN" dirty="0">
                <a:latin typeface="Consolas" panose="020B0609020204030204" pitchFamily="49" charset="0"/>
              </a:rPr>
              <a:t> = (8,4,2), </a:t>
            </a:r>
            <a:r>
              <a:rPr lang="en-IN" dirty="0" err="1">
                <a:latin typeface="Consolas" panose="020B0609020204030204" pitchFamily="49" charset="0"/>
              </a:rPr>
              <a:t>random_state</a:t>
            </a:r>
            <a:r>
              <a:rPr lang="en-IN" dirty="0">
                <a:latin typeface="Consolas" panose="020B0609020204030204" pitchFamily="49" charset="0"/>
              </a:rPr>
              <a:t> = 1)</a:t>
            </a:r>
          </a:p>
        </p:txBody>
      </p:sp>
    </p:spTree>
    <p:extLst>
      <p:ext uri="{BB962C8B-B14F-4D97-AF65-F5344CB8AC3E}">
        <p14:creationId xmlns:p14="http://schemas.microsoft.com/office/powerpoint/2010/main" val="278852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an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Scenario: you tested an algorithm that worked well on test data. But with new data, the results are unacceptably poor. What to do?</a:t>
            </a:r>
          </a:p>
          <a:p>
            <a:pPr lvl="1"/>
            <a:r>
              <a:rPr lang="en-US" dirty="0"/>
              <a:t>Get more training examples</a:t>
            </a:r>
          </a:p>
          <a:p>
            <a:pPr lvl="1"/>
            <a:r>
              <a:rPr lang="en-US" dirty="0"/>
              <a:t>Try smaller set of features</a:t>
            </a:r>
          </a:p>
          <a:p>
            <a:pPr lvl="1"/>
            <a:r>
              <a:rPr lang="en-US" dirty="0"/>
              <a:t>Try getting additional features</a:t>
            </a:r>
          </a:p>
          <a:p>
            <a:pPr lvl="1"/>
            <a:r>
              <a:rPr lang="en-US" dirty="0"/>
              <a:t>Try adding polynomial features</a:t>
            </a:r>
          </a:p>
          <a:p>
            <a:pPr lvl="1"/>
            <a:r>
              <a:rPr lang="en-US" dirty="0"/>
              <a:t>Try decreasing lambda</a:t>
            </a:r>
          </a:p>
          <a:p>
            <a:pPr lvl="1"/>
            <a:r>
              <a:rPr lang="en-US" dirty="0"/>
              <a:t>Try increasing lambda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948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evaluate multiple models for a problem, or multiple polynomial forms.</a:t>
            </a:r>
          </a:p>
          <a:p>
            <a:r>
              <a:rPr lang="en-US" dirty="0"/>
              <a:t>You train all the models.</a:t>
            </a:r>
          </a:p>
          <a:p>
            <a:r>
              <a:rPr lang="en-US" dirty="0"/>
              <a:t>You test all the models on the test set.</a:t>
            </a:r>
          </a:p>
          <a:p>
            <a:r>
              <a:rPr lang="en-US" dirty="0"/>
              <a:t>You pick the one that performs the best on the test set. But that does not tell us whether this model will work best on the unseen data.</a:t>
            </a:r>
          </a:p>
          <a:p>
            <a:r>
              <a:rPr lang="en-US" dirty="0"/>
              <a:t>So we introduce a “cross-validation” set. This is the first level of testing to be done. </a:t>
            </a:r>
          </a:p>
          <a:p>
            <a:r>
              <a:rPr lang="en-US" dirty="0"/>
              <a:t>Now you train the training sets, test them on the cross-validation set, pick the best model, and test it on the unseen test data set.</a:t>
            </a:r>
          </a:p>
          <a:p>
            <a:r>
              <a:rPr lang="en-US" dirty="0"/>
              <a:t>Thumb rule: 60:20:20 for </a:t>
            </a:r>
            <a:r>
              <a:rPr lang="en-US"/>
              <a:t>the three sets.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994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Manually Regressing, Using MS Excel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Open the file Rentals_WorkingFile.xls</a:t>
                </a:r>
              </a:p>
              <a:p>
                <a:r>
                  <a:rPr lang="en-US" dirty="0"/>
                  <a:t>“Raw data” sheet has, well, the raw data, with one input variable (size), and one output variable (rent).</a:t>
                </a:r>
              </a:p>
              <a:p>
                <a:r>
                  <a:rPr lang="en-US" dirty="0"/>
                  <a:t>In sheet “Step 1”: </a:t>
                </a:r>
              </a:p>
              <a:p>
                <a:pPr lvl="1"/>
                <a:r>
                  <a:rPr lang="en-US" dirty="0"/>
                  <a:t>Enter the formula for cost</a:t>
                </a:r>
              </a:p>
              <a:p>
                <a:pPr lvl="1"/>
                <a:r>
                  <a:rPr lang="en-US" dirty="0"/>
                  <a:t>Play around with different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i="1" baseline="-2500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i="1" baseline="-2500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r>
                  <a:rPr lang="en-US" dirty="0"/>
                  <a:t>, and see the impact on average cost.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057" t="-1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235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Cost Function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16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143000"/>
                <a:ext cx="8229599" cy="2971800"/>
              </a:xfrm>
            </p:spPr>
            <p:txBody>
              <a:bodyPr/>
              <a:lstStyle/>
              <a:p>
                <a:r>
                  <a:rPr lang="en-US" dirty="0"/>
                  <a:t>Cost for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taken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b="0" i="1" smtClean="0">
                                <a:latin typeface="Cambria Math"/>
                              </a:rPr>
                              <m:t> −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 smtClean="0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Called “Squared error”</a:t>
                </a:r>
              </a:p>
              <a:p>
                <a:r>
                  <a:rPr lang="en-US" dirty="0"/>
                  <a:t>Cost function</a:t>
                </a: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 −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IN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Minimize J</a:t>
                </a:r>
                <a:endParaRPr lang="en-IN" dirty="0"/>
              </a:p>
            </p:txBody>
          </p:sp>
        </mc:Choice>
        <mc:Fallback xmlns="">
          <p:sp>
            <p:nvSpPr>
              <p:cNvPr id="17" name="Content Placeholder 1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143000"/>
                <a:ext cx="8229599" cy="2971800"/>
              </a:xfrm>
              <a:blipFill rotWithShape="1">
                <a:blip r:embed="rId2"/>
                <a:stretch>
                  <a:fillRect l="-10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419600" y="3510366"/>
            <a:ext cx="4419600" cy="2971800"/>
            <a:chOff x="1219200" y="2057399"/>
            <a:chExt cx="6324600" cy="4777223"/>
          </a:xfrm>
        </p:grpSpPr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2057399"/>
              <a:ext cx="6324600" cy="4777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Straight Connector 8"/>
            <p:cNvCxnSpPr/>
            <p:nvPr/>
          </p:nvCxnSpPr>
          <p:spPr bwMode="auto">
            <a:xfrm flipV="1">
              <a:off x="2057400" y="4572000"/>
              <a:ext cx="4724400" cy="5334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09331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Manually Regressing, Using MS Excel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Step 2: </a:t>
                </a:r>
              </a:p>
              <a:p>
                <a:pPr lvl="1"/>
                <a:r>
                  <a:rPr lang="en-US" dirty="0"/>
                  <a:t>put in formula for cost, play around with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i="1" baseline="-2500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i="1" baseline="-2500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r>
                  <a:rPr lang="en-US" dirty="0"/>
                  <a:t>, and see the impact on average cost.</a:t>
                </a:r>
              </a:p>
              <a:p>
                <a:pPr lvl="1"/>
                <a:r>
                  <a:rPr lang="en-US" dirty="0"/>
                  <a:t>with the same formula for cost, and a fixed value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i="1" baseline="-2500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en-US" dirty="0"/>
                  <a:t>, and varying values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i="1" baseline="-2500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r>
                  <a:rPr lang="en-US" dirty="0"/>
                  <a:t>, see the impact on average cost in data table.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57" t="-1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86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 of 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on 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826" b="-43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0254413"/>
              </p:ext>
            </p:extLst>
          </p:nvPr>
        </p:nvGraphicFramePr>
        <p:xfrm>
          <a:off x="914400" y="1219200"/>
          <a:ext cx="72390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2196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examples, diagrams, and even code snippets have been taken (as is, or with some modifications) primarily from the following sources:</a:t>
            </a:r>
          </a:p>
          <a:p>
            <a:pPr lvl="1"/>
            <a:r>
              <a:rPr lang="en-US" dirty="0"/>
              <a:t>scikitlearn.org</a:t>
            </a:r>
          </a:p>
          <a:p>
            <a:pPr lvl="1"/>
            <a:r>
              <a:rPr lang="en-US" dirty="0"/>
              <a:t>Machine Learning course by Andrew Ng on coursera.org</a:t>
            </a:r>
          </a:p>
          <a:p>
            <a:pPr lvl="1"/>
            <a:r>
              <a:rPr lang="en-US" dirty="0"/>
              <a:t>en.wikipedia.org</a:t>
            </a:r>
          </a:p>
          <a:p>
            <a:pPr lvl="1"/>
            <a:r>
              <a:rPr lang="en-US" dirty="0"/>
              <a:t>kaggle.com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03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Impact of 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on J(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826" b="-43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hamm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24" y="1066799"/>
            <a:ext cx="6226175" cy="412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5470469"/>
            <a:ext cx="81534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Image source:</a:t>
            </a:r>
          </a:p>
          <a:p>
            <a:pPr algn="l"/>
            <a:r>
              <a:rPr lang="en-IN" sz="2000" dirty="0">
                <a:solidFill>
                  <a:schemeClr val="tx1"/>
                </a:solidFill>
              </a:rPr>
              <a:t>http://www.heavenlyhammocks.co.za/product_info.php?products_id=30</a:t>
            </a:r>
          </a:p>
        </p:txBody>
      </p:sp>
    </p:spTree>
    <p:extLst>
      <p:ext uri="{BB962C8B-B14F-4D97-AF65-F5344CB8AC3E}">
        <p14:creationId xmlns:p14="http://schemas.microsoft.com/office/powerpoint/2010/main" val="64785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Hypothesis</a:t>
                </a: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h</m:t>
                      </m:r>
                      <m:r>
                        <a:rPr lang="en-US" sz="2400" i="1" baseline="-25000"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= 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2400" i="1" baseline="-25000"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+ 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2400" i="1" baseline="-2500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b="1" dirty="0"/>
                  <a:t>Cost function</a:t>
                </a:r>
                <a:endParaRPr lang="en-US" dirty="0"/>
              </a:p>
              <a:p>
                <a:pPr marL="403225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den>
                      </m:f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 − 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IN" sz="2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/>
                  <a:t>Objective</a:t>
                </a:r>
              </a:p>
              <a:p>
                <a:pPr marL="0" indent="0">
                  <a:buNone/>
                </a:pPr>
                <a:r>
                  <a:rPr lang="en-US" dirty="0"/>
                  <a:t>	Minimize J</a:t>
                </a:r>
              </a:p>
              <a:p>
                <a:pPr marL="0" indent="0">
                  <a:buNone/>
                </a:pPr>
                <a:r>
                  <a:rPr lang="en-US" b="1" dirty="0"/>
                  <a:t>Algorithm</a:t>
                </a:r>
                <a:r>
                  <a:rPr lang="en-US" sz="2000" dirty="0"/>
                  <a:t/>
                </a:r>
                <a:br>
                  <a:rPr lang="en-US" sz="2000" dirty="0"/>
                </a:br>
                <a:r>
                  <a:rPr lang="en-US" sz="2000" dirty="0"/>
                  <a:t>	</a:t>
                </a:r>
                <a:r>
                  <a:rPr lang="en-US" dirty="0"/>
                  <a:t>Start with some values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i="1" baseline="-2500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i="1" baseline="-2500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r>
                  <a:rPr lang="en-IN" dirty="0"/>
                  <a:t> (say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i="1" baseline="-25000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en-US" dirty="0"/>
                  <a:t> = 0,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i="1" baseline="-25000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r>
                  <a:rPr lang="en-IN" dirty="0"/>
                  <a:t> = 0)</a:t>
                </a:r>
              </a:p>
              <a:p>
                <a:pPr marL="0" indent="0">
                  <a:buNone/>
                </a:pPr>
                <a:r>
                  <a:rPr lang="en-US" dirty="0"/>
                  <a:t>	Repeat until convergence {</a:t>
                </a:r>
              </a:p>
              <a:p>
                <a:pPr marL="0" indent="0">
                  <a:buNone/>
                </a:pPr>
                <a:r>
                  <a:rPr lang="en-US" dirty="0"/>
                  <a:t>		simultaneously update</a:t>
                </a:r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 ≔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 − </m:t>
                    </m:r>
                    <m:r>
                      <a:rPr lang="en-US" sz="2400" b="0" i="1" dirty="0" smtClean="0">
                        <a:latin typeface="Cambria Math"/>
                        <a:ea typeface="Cambria Math"/>
                      </a:rPr>
                      <m:t>𝛼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𝜕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𝐽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  <a:ea typeface="Cambria Math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  (for j = 0 and j = 1)</a:t>
                </a:r>
              </a:p>
              <a:p>
                <a:pPr marL="0" indent="0">
                  <a:buNone/>
                </a:pPr>
                <a:r>
                  <a:rPr lang="en-US" dirty="0"/>
                  <a:t>	}</a:t>
                </a:r>
                <a:br>
                  <a:rPr lang="en-US" dirty="0"/>
                </a:br>
                <a:r>
                  <a:rPr lang="en-US" dirty="0"/>
                  <a:t>	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08" t="-1600" b="-108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928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Updates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143000"/>
                <a:ext cx="8074025" cy="5334000"/>
              </a:xfrm>
            </p:spPr>
            <p:txBody>
              <a:bodyPr/>
              <a:lstStyle/>
              <a:p>
                <a:r>
                  <a:rPr lang="en-US" dirty="0"/>
                  <a:t>Correct:</a:t>
                </a:r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𝑡𝑒𝑚𝑝</m:t>
                      </m:r>
                      <m:r>
                        <a:rPr lang="en-US" sz="2400" i="1">
                          <a:latin typeface="Cambria Math"/>
                        </a:rPr>
                        <m:t>0≔ 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 − 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US" sz="240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/>
                          <a:ea typeface="Cambria Math"/>
                        </a:rPr>
                        <m:t>J</m:t>
                      </m:r>
                      <m:r>
                        <a:rPr lang="en-US" sz="240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/>
                          <a:ea typeface="Cambria Math"/>
                        </a:rPr>
                        <m:t>)</m:t>
                      </m:r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𝜕</m:t>
                      </m:r>
                    </m:oMath>
                  </m:oMathPara>
                </a14:m>
                <a:endParaRPr lang="en-US" sz="2400" dirty="0"/>
              </a:p>
              <a:p>
                <a:pPr marL="400050" lvl="1" indent="0">
                  <a:buNone/>
                </a:pPr>
                <a:endParaRPr lang="en-US" sz="2400" dirty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𝑡𝑒𝑚𝑝</m:t>
                      </m:r>
                      <m:r>
                        <a:rPr lang="en-US" sz="2400" i="1">
                          <a:latin typeface="Cambria Math"/>
                        </a:rPr>
                        <m:t>1≔ 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 − 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US" sz="240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/>
                          <a:ea typeface="Cambria Math"/>
                        </a:rPr>
                        <m:t>J</m:t>
                      </m:r>
                      <m:r>
                        <a:rPr lang="en-US" sz="240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≔</m:t>
                      </m:r>
                      <m:r>
                        <a:rPr lang="en-US" sz="2400" i="1">
                          <a:latin typeface="Cambria Math"/>
                        </a:rPr>
                        <m:t>𝑡𝑒𝑚𝑝</m:t>
                      </m:r>
                      <m:r>
                        <a:rPr lang="en-US" sz="2400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≔</m:t>
                      </m:r>
                      <m:r>
                        <a:rPr lang="en-US" sz="2400" i="1">
                          <a:latin typeface="Cambria Math"/>
                        </a:rPr>
                        <m:t>𝑡𝑒𝑚𝑝</m:t>
                      </m:r>
                      <m:r>
                        <a:rPr lang="en-US" sz="2400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Incorrect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:</m:t>
                    </m:r>
                  </m:oMath>
                </a14:m>
                <a:endParaRPr lang="en-US" dirty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≔ 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 − 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US" sz="240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/>
                          <a:ea typeface="Cambria Math"/>
                        </a:rPr>
                        <m:t>J</m:t>
                      </m:r>
                      <m:r>
                        <a:rPr lang="en-US" sz="240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400050" lvl="1" indent="0">
                  <a:buNone/>
                </a:pPr>
                <a:endParaRPr lang="en-US" sz="2400" dirty="0"/>
              </a:p>
              <a:p>
                <a:pPr marL="403225" lvl="2" indent="0"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≔ 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 − 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 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US" sz="2400" i="1" smtClean="0">
                              <a:latin typeface="Cambria Math"/>
                              <a:ea typeface="Cambria Math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sz="2400">
                          <a:latin typeface="Cambria Math"/>
                          <a:ea typeface="Cambria Math"/>
                        </a:rPr>
                        <m:t>J</m:t>
                      </m:r>
                      <m:r>
                        <a:rPr lang="en-US" sz="240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lvl="1" indent="0">
                  <a:spcBef>
                    <a:spcPts val="600"/>
                  </a:spcBef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143000"/>
                <a:ext cx="8074025" cy="5334000"/>
              </a:xfrm>
              <a:blipFill rotWithShape="1">
                <a:blip r:embed="rId2"/>
                <a:stretch>
                  <a:fillRect l="-1208" t="-1600" b="-266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179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Updates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Applying partial derivatives, the simultaneous updates become: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400" i="1" smtClean="0">
                          <a:latin typeface="Cambria Math"/>
                        </a:rPr>
                        <m:t>:</m:t>
                      </m:r>
                      <m:r>
                        <a:rPr lang="pt-BR" sz="240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40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pt-BR" sz="2400" i="1">
                              <a:latin typeface="Cambria Math"/>
                            </a:rPr>
                            <m:t>=</m:t>
                          </m:r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sz="2400" i="1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IN" sz="2400" dirty="0"/>
              </a:p>
              <a:p>
                <a:pPr marL="400050" lvl="1" indent="0">
                  <a:buNone/>
                </a:pPr>
                <a:endParaRPr lang="en-US" sz="2400" dirty="0"/>
              </a:p>
              <a:p>
                <a:pPr marL="400050" lvl="1" indent="0">
                  <a:buNone/>
                </a:pPr>
                <a:endParaRPr lang="en-US" sz="2400" dirty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:</m:t>
                      </m:r>
                      <m:r>
                        <a:rPr lang="pt-BR" sz="2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𝛼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pt-BR" sz="2400" i="1">
                              <a:latin typeface="Cambria Math"/>
                            </a:rPr>
                            <m:t>=</m:t>
                          </m:r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pt-BR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sz="2400" i="1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/>
                        </a:rPr>
                        <m:t>.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IN" sz="2400" dirty="0"/>
              </a:p>
              <a:p>
                <a:pPr marL="400050" lvl="1" indent="0">
                  <a:buNone/>
                </a:pPr>
                <a:endParaRPr lang="en-IN" sz="240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08" t="-1600" r="-76" b="-43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0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What are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𝜕</m:t>
                        </m:r>
                      </m:num>
                      <m:den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826" b="-51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143000"/>
                <a:ext cx="8074025" cy="1600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𝜕</m:t>
                        </m:r>
                      </m:num>
                      <m:den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is the slope of the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Similarly,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𝜕</m:t>
                        </m:r>
                      </m:num>
                      <m:den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is the slope of the curve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dirty="0"/>
                  <a:t>  is the learning rate.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143000"/>
                <a:ext cx="8074025" cy="1600200"/>
              </a:xfrm>
              <a:blipFill rotWithShape="1">
                <a:blip r:embed="rId3"/>
                <a:stretch>
                  <a:fillRect l="-1057" b="-1030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743200"/>
            <a:ext cx="6252902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80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Gradient Descent using MS Excel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the sheet titled “Step 3”:</a:t>
                </a:r>
              </a:p>
              <a:p>
                <a:pPr lvl="1"/>
                <a:r>
                  <a:rPr lang="en-US" dirty="0"/>
                  <a:t>Start with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Put in formulas for estimate, cost, error, error * x</a:t>
                </a:r>
              </a:p>
              <a:p>
                <a:pPr lvl="1"/>
                <a:r>
                  <a:rPr lang="en-US" dirty="0"/>
                  <a:t>Put in formulas for average error, average (error * x)</a:t>
                </a:r>
              </a:p>
              <a:p>
                <a:pPr lvl="1"/>
                <a:r>
                  <a:rPr lang="en-US" dirty="0"/>
                  <a:t>Manually run a few iterations of gradient descent logic, and see the impact on the chart plotted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57" t="-1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622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Gradient Descent using Java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Run the Java program provided to you for Gradient Descent.</a:t>
                </a:r>
              </a:p>
              <a:p>
                <a:r>
                  <a:rPr lang="en-US" dirty="0"/>
                  <a:t>Tinker with 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dirty="0"/>
                  <a:t>, iterations, and see the impact on results.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57" t="-1600" r="-15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8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Learning Rate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826" b="-43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dirty="0"/>
                  <a:t>is too small, gradient descent can be too slow</a:t>
                </a:r>
                <a:r>
                  <a:rPr lang="en-IN" dirty="0"/>
                  <a:t>.</a:t>
                </a:r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dirty="0"/>
                  <a:t>is too large, gradient descent can overshoot the minimum and fail to converge, or may even diverge.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057" t="-1600" r="-15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743200"/>
            <a:ext cx="6252902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170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Linear Algebra</a:t>
            </a:r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67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𝐴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9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16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27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64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𝐵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r>
                  <a:rPr lang="en-US" dirty="0"/>
                  <a:t>	3 x 4 Matrix					4 x 2 Matrix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𝑒𝑛𝑡𝑟𝑦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𝑖𝑛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𝑡h𝑒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𝑡h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𝑟𝑜𝑤</m:t>
                      </m:r>
                      <m:r>
                        <a:rPr lang="en-US" i="1">
                          <a:latin typeface="Cambria Math"/>
                        </a:rPr>
                        <m:t>,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𝑡h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𝑐𝑜𝑙𝑢𝑚𝑛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∴ 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11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ea typeface="Cambria Math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21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=1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    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34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=64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08" t="-343" b="-72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12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Giving computers the ability to learn without being explicitly programmed with some knowledge.</a:t>
            </a:r>
          </a:p>
          <a:p>
            <a:r>
              <a:rPr lang="en-US" dirty="0"/>
              <a:t>A computer program is said to </a:t>
            </a:r>
            <a:r>
              <a:rPr lang="en-US" i="1" dirty="0"/>
              <a:t>learn</a:t>
            </a:r>
            <a:r>
              <a:rPr lang="en-US" dirty="0"/>
              <a:t> from experience E with respect to some task T and some performance measures P, if</a:t>
            </a:r>
            <a:br>
              <a:rPr lang="en-US" dirty="0"/>
            </a:br>
            <a:r>
              <a:rPr lang="en-US" dirty="0"/>
              <a:t>		its performance on T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>		as measured by P</a:t>
            </a:r>
            <a:br>
              <a:rPr lang="en-IN" dirty="0"/>
            </a:br>
            <a:r>
              <a:rPr lang="en-IN" dirty="0"/>
              <a:t>		improves with experience E.</a:t>
            </a:r>
          </a:p>
        </p:txBody>
      </p:sp>
    </p:spTree>
    <p:extLst>
      <p:ext uri="{BB962C8B-B14F-4D97-AF65-F5344CB8AC3E}">
        <p14:creationId xmlns:p14="http://schemas.microsoft.com/office/powerpoint/2010/main" val="301712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𝑦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15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i="1">
                                        <a:latin typeface="Cambria Math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20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25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Vector: n x 1 matrix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𝑡h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𝑒𝑙𝑒𝑚𝑒𝑛𝑡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=20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08" t="-6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25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Addition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12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22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/>
                  <a:t> +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/>
                  <a:t>  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14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16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26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28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/>
                  <a:t>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11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12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21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22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/>
                  <a:t> +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/>
                  <a:t>  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𝑒𝑟𝑟𝑜𝑟</m:t>
                    </m:r>
                  </m:oMath>
                </a14:m>
                <a:r>
                  <a:rPr lang="en-IN" dirty="0"/>
                  <a:t>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81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Scalar Multiplication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5 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x</m:t>
                      </m:r>
                      <m:r>
                        <a:rPr lang="en-US" i="1" smtClean="0">
                          <a:latin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25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30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03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x Matrix Multiplication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4987" y="4262072"/>
                <a:ext cx="8074025" cy="198632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𝑋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30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40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/>
                  </a:rPr>
                  <a:t>m x n matrix can be multiplied with n x p matrix.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4987" y="4262072"/>
                <a:ext cx="8074025" cy="1986328"/>
              </a:xfrm>
              <a:blipFill rotWithShape="1">
                <a:blip r:embed="rId2"/>
                <a:stretch>
                  <a:fillRect l="-1208" t="-42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333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796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x Vector Multiplication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Figure out yourself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823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x Matrix Multiplication Properties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Non-commutative.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>
                          <a:latin typeface="Cambria Math"/>
                        </a:rPr>
                        <m:t>A</m:t>
                      </m:r>
                      <m:r>
                        <a:rPr lang="en-US" sz="2400" i="0">
                          <a:latin typeface="Cambria Math"/>
                        </a:rPr>
                        <m:t> ∗ 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/>
                        </a:rPr>
                        <m:t>B</m:t>
                      </m:r>
                      <m:r>
                        <a:rPr lang="en-US" sz="2400" i="0">
                          <a:latin typeface="Cambria Math"/>
                        </a:rPr>
                        <m:t> ≠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/>
                          <a:ea typeface="Cambria Math"/>
                        </a:rPr>
                        <m:t>B</m:t>
                      </m:r>
                      <m:r>
                        <a:rPr lang="en-US" sz="2400" i="0">
                          <a:latin typeface="Cambria Math"/>
                          <a:ea typeface="Cambria Math"/>
                        </a:rPr>
                        <m:t> ∗ 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/>
                          <a:ea typeface="Cambria Math"/>
                        </a:rPr>
                        <m:t>A</m:t>
                      </m:r>
                    </m:oMath>
                  </m:oMathPara>
                </a14:m>
                <a:endParaRPr lang="en-IN" sz="2400" dirty="0"/>
              </a:p>
              <a:p>
                <a:pPr marL="400050" lvl="1" indent="0">
                  <a:buNone/>
                </a:pPr>
                <a:endParaRPr lang="en-US" sz="2400" dirty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IN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7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400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sz="2400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19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24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43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50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400050" lvl="1" indent="0">
                  <a:buNone/>
                </a:pPr>
                <a:endParaRPr lang="en-US" sz="2400" dirty="0"/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8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sz="24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sz="2400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sz="2400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23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34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31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56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  <a:p>
                <a:pPr marL="400050" lvl="1" indent="0">
                  <a:buNone/>
                </a:pPr>
                <a:endParaRPr lang="en-US" sz="2400" dirty="0"/>
              </a:p>
              <a:p>
                <a:pPr marL="400050" lvl="1" indent="0">
                  <a:buNone/>
                </a:pPr>
                <a:endParaRPr lang="en-IN" sz="2400" dirty="0"/>
              </a:p>
              <a:p>
                <a:pPr marL="400050" lvl="1" indent="0">
                  <a:buNone/>
                </a:pPr>
                <a:endParaRPr lang="en-IN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08" t="-1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05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x Matric Multiplication Properties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Associative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A</m:t>
                          </m:r>
                          <m:r>
                            <a:rPr lang="en-US" i="0">
                              <a:latin typeface="Cambria Math"/>
                            </a:rPr>
                            <m:t> ∗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/>
                            </a:rPr>
                            <m:t>B</m:t>
                          </m:r>
                        </m:e>
                      </m:d>
                      <m:r>
                        <a:rPr lang="en-US" b="0" i="0" smtClean="0">
                          <a:latin typeface="Cambria Math"/>
                        </a:rPr>
                        <m:t>∗</m:t>
                      </m:r>
                      <m:r>
                        <a:rPr lang="en-US" i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/>
                        </a:rPr>
                        <m:t>C</m:t>
                      </m:r>
                      <m:r>
                        <a:rPr lang="en-US" i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/>
                        </a:rPr>
                        <m:t>A</m:t>
                      </m:r>
                      <m:r>
                        <a:rPr lang="en-US" b="0" i="0" smtClean="0">
                          <a:latin typeface="Cambria Math"/>
                        </a:rPr>
                        <m:t> ∗(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B</m:t>
                      </m:r>
                      <m:r>
                        <a:rPr lang="en-US" b="0" i="0" smtClean="0">
                          <a:latin typeface="Cambria Math"/>
                        </a:rPr>
                        <m:t> 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C</m:t>
                      </m:r>
                      <m:r>
                        <a:rPr lang="en-US" b="0" i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11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13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18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87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111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142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18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23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32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/>
                                </a:rPr>
                                <m:t>6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87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111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142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08" t="-1600" b="-36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960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Matrix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𝐼</m:t>
                      </m:r>
                      <m:r>
                        <a:rPr lang="en-US" i="1" smtClean="0">
                          <a:latin typeface="Cambria Math"/>
                        </a:rPr>
                        <m:t> </m:t>
                      </m:r>
                      <m:r>
                        <a:rPr lang="en-US" i="1" smtClean="0">
                          <a:latin typeface="Cambria Math"/>
                        </a:rPr>
                        <m:t>𝑜𝑟</m:t>
                      </m:r>
                      <m:r>
                        <a:rPr lang="en-US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IN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i="1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i="1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IN" dirty="0"/>
                  <a:t>,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IN" i="1" dirty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IN" i="1" dirty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IN" i="1" dirty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i="1" dirty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i="1" dirty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i="1" dirty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i="1" dirty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IN" i="1" dirty="0"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IN" i="1" dirty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i="1" dirty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IN" i="1" dirty="0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IN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any matrix A (using an appropriately sized Identify Matrix),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𝐴</m:t>
                      </m:r>
                      <m:r>
                        <a:rPr lang="en-US" sz="2400" i="1">
                          <a:latin typeface="Cambria Math"/>
                        </a:rPr>
                        <m:t>.</m:t>
                      </m:r>
                      <m:r>
                        <a:rPr lang="en-US" sz="2400" i="1">
                          <a:latin typeface="Cambria Math"/>
                        </a:rPr>
                        <m:t>𝐼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𝐼</m:t>
                      </m:r>
                      <m:r>
                        <a:rPr lang="en-US" sz="2400" i="1">
                          <a:latin typeface="Cambria Math"/>
                        </a:rPr>
                        <m:t>. </m:t>
                      </m:r>
                      <m:r>
                        <a:rPr lang="en-US" sz="2400" i="1">
                          <a:latin typeface="Cambria Math"/>
                        </a:rPr>
                        <m:t>𝐴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08" t="-1600" r="-13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29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of a Matrix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5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5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      5 ∗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5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=1</m:t>
                      </m:r>
                    </m:oMath>
                  </m:oMathPara>
                </a14:m>
                <a:r>
                  <a:rPr lang="en-US" dirty="0"/>
                  <a:t/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Not all numbers have an inverse.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0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IN" dirty="0"/>
                  <a:t> is undefined.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A is an m x m matrix, and it has an Inverse.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𝐴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𝐼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N" i="1">
                                  <a:latin typeface="Cambria Math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IN" i="1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IN" i="1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3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4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m:rPr>
                              <m:nor/>
                            </m:rPr>
                            <a:rPr lang="en-IN" dirty="0"/>
                            <m:t> 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IN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IN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/>
                        </a:rPr>
                        <m:t>∗ 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i="1" dirty="0">
                  <a:latin typeface="Cambria Math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Cambria Math"/>
                  </a:rPr>
                  <a:t>	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 =</m:t>
                    </m:r>
                    <m:d>
                      <m:dPr>
                        <m:begChr m:val="["/>
                        <m:endChr m:val="]"/>
                        <m:ctrlPr>
                          <a:rPr lang="en-IN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IN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08" b="-98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41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 of a Matrix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  <m:r>
                        <a:rPr lang="en-US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i="1" dirty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656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Prerequisites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 is more about </a:t>
            </a:r>
            <a:r>
              <a:rPr lang="en-US" dirty="0" err="1"/>
              <a:t>Maths</a:t>
            </a:r>
            <a:r>
              <a:rPr lang="en-US" dirty="0"/>
              <a:t> than about Python or any libraries. More specifically, at least some basics of :</a:t>
            </a:r>
          </a:p>
          <a:p>
            <a:pPr lvl="1"/>
            <a:r>
              <a:rPr lang="en-US" dirty="0"/>
              <a:t>Linear algebra</a:t>
            </a:r>
          </a:p>
          <a:p>
            <a:pPr lvl="1"/>
            <a:r>
              <a:rPr lang="en-US" dirty="0"/>
              <a:t>Calculus</a:t>
            </a:r>
          </a:p>
          <a:p>
            <a:pPr lvl="1"/>
            <a:r>
              <a:rPr lang="en-US" dirty="0"/>
              <a:t>Probability</a:t>
            </a:r>
          </a:p>
          <a:p>
            <a:pPr lvl="1"/>
            <a:r>
              <a:rPr lang="en-US" dirty="0"/>
              <a:t>Statistics</a:t>
            </a:r>
            <a:endParaRPr lang="en-IN" dirty="0"/>
          </a:p>
          <a:p>
            <a:r>
              <a:rPr lang="en-IN" dirty="0">
                <a:hlinkClick r:id="rId2"/>
              </a:rPr>
              <a:t>https://www.youtube.com/watch?v=tGyfmzuR4d4&amp;t=5s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12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Getting Started with ML in Python</a:t>
            </a:r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985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Instructions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Python.</a:t>
            </a:r>
          </a:p>
          <a:p>
            <a:r>
              <a:rPr lang="en-US" dirty="0"/>
              <a:t>Download libraries: pandas,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scikit</a:t>
            </a:r>
            <a:r>
              <a:rPr lang="en-US" dirty="0"/>
              <a:t>-learn.</a:t>
            </a:r>
          </a:p>
          <a:p>
            <a:r>
              <a:rPr lang="en-US" dirty="0"/>
              <a:t>Download </a:t>
            </a:r>
            <a:r>
              <a:rPr lang="en-US" dirty="0" err="1"/>
              <a:t>jupyter</a:t>
            </a:r>
            <a:r>
              <a:rPr lang="en-US" dirty="0"/>
              <a:t>.</a:t>
            </a:r>
          </a:p>
          <a:p>
            <a:r>
              <a:rPr lang="en-US" dirty="0"/>
              <a:t>We’ll use </a:t>
            </a:r>
            <a:r>
              <a:rPr lang="en-US" dirty="0" err="1"/>
              <a:t>jupyter</a:t>
            </a:r>
            <a:r>
              <a:rPr lang="en-US" dirty="0"/>
              <a:t> notebook for browser-based, incremental execution of commands.</a:t>
            </a:r>
          </a:p>
          <a:p>
            <a:r>
              <a:rPr lang="en-US" dirty="0"/>
              <a:t>Use any text editor for editing the source files (such as Sublime Text).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885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Basics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74025" cy="1524000"/>
          </a:xfrm>
        </p:spPr>
        <p:txBody>
          <a:bodyPr/>
          <a:lstStyle/>
          <a:p>
            <a:r>
              <a:rPr lang="en-US" dirty="0"/>
              <a:t>Copy the file “rentals.csv” to your computer.</a:t>
            </a:r>
            <a:endParaRPr lang="en-IN" dirty="0"/>
          </a:p>
          <a:p>
            <a:r>
              <a:rPr lang="en-US" dirty="0"/>
              <a:t>Start writing the code in </a:t>
            </a:r>
            <a:r>
              <a:rPr lang="en-US" dirty="0" err="1"/>
              <a:t>jupyter</a:t>
            </a:r>
            <a:r>
              <a:rPr lang="en-US" dirty="0"/>
              <a:t> notebook or any text editor.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80545" y="2057400"/>
            <a:ext cx="807402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39725" indent="-339725" algn="l" defTabSz="457200" rtl="0" eaLnBrk="0" fontAlgn="base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39775" indent="-282575" algn="l" defTabSz="45720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Wingdings" pitchFamily="2" charset="2"/>
              <a:buChar char="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20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nsolas" pitchFamily="49" charset="0"/>
              </a:rPr>
              <a:t>import pandas</a:t>
            </a:r>
          </a:p>
          <a:p>
            <a:pPr marL="0" indent="0">
              <a:buNone/>
            </a:pPr>
            <a:r>
              <a:rPr lang="en-US" dirty="0" err="1">
                <a:latin typeface="Consolas" pitchFamily="49" charset="0"/>
              </a:rPr>
              <a:t>full_data</a:t>
            </a:r>
            <a:r>
              <a:rPr lang="en-US" dirty="0">
                <a:latin typeface="Consolas" pitchFamily="49" charset="0"/>
              </a:rPr>
              <a:t> = </a:t>
            </a:r>
            <a:r>
              <a:rPr lang="en-US" dirty="0" err="1">
                <a:latin typeface="Consolas" pitchFamily="49" charset="0"/>
              </a:rPr>
              <a:t>pandas.read_csv</a:t>
            </a:r>
            <a:r>
              <a:rPr lang="en-US" dirty="0">
                <a:latin typeface="Consolas" pitchFamily="49" charset="0"/>
              </a:rPr>
              <a:t> ("./rentals.csv")</a:t>
            </a:r>
          </a:p>
          <a:p>
            <a:pPr marL="0" indent="0">
              <a:buNone/>
            </a:pPr>
            <a:r>
              <a:rPr lang="en-US" dirty="0">
                <a:latin typeface="Consolas" pitchFamily="49" charset="0"/>
              </a:rPr>
              <a:t>print (</a:t>
            </a:r>
            <a:r>
              <a:rPr lang="en-US" dirty="0" err="1">
                <a:latin typeface="Consolas" pitchFamily="49" charset="0"/>
              </a:rPr>
              <a:t>full_data</a:t>
            </a:r>
            <a:r>
              <a:rPr lang="en-US" dirty="0">
                <a:latin typeface="Consolas" pitchFamily="49" charset="0"/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260" y="3008586"/>
            <a:ext cx="4257940" cy="3697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161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Pandas (pandas.pydata.org) is an open-source library that provides data structures and data analysis tools.</a:t>
            </a:r>
          </a:p>
          <a:p>
            <a:r>
              <a:rPr lang="en-IN" dirty="0">
                <a:hlinkClick r:id="rId2"/>
              </a:rPr>
              <a:t>http://pandas.pydata.org/pandas-docs/stable/getting_started/10min.html</a:t>
            </a:r>
            <a:r>
              <a:rPr lang="en-IN" dirty="0"/>
              <a:t>: 10 minutes to Pandas.</a:t>
            </a:r>
          </a:p>
        </p:txBody>
      </p:sp>
    </p:spTree>
    <p:extLst>
      <p:ext uri="{BB962C8B-B14F-4D97-AF65-F5344CB8AC3E}">
        <p14:creationId xmlns:p14="http://schemas.microsoft.com/office/powerpoint/2010/main" val="61914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Panda Commands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itchFamily="49" charset="0"/>
              </a:rPr>
              <a:t>full_data</a:t>
            </a:r>
            <a:endParaRPr lang="en-US" dirty="0">
              <a:latin typeface="Consolas" pitchFamily="49" charset="0"/>
            </a:endParaRPr>
          </a:p>
          <a:p>
            <a:r>
              <a:rPr lang="en-US" dirty="0" err="1">
                <a:latin typeface="Consolas" pitchFamily="49" charset="0"/>
              </a:rPr>
              <a:t>full_data.dtypes</a:t>
            </a:r>
            <a:endParaRPr lang="en-US" dirty="0">
              <a:latin typeface="Consolas" pitchFamily="49" charset="0"/>
            </a:endParaRPr>
          </a:p>
          <a:p>
            <a:r>
              <a:rPr lang="en-US" dirty="0" err="1">
                <a:latin typeface="Consolas" pitchFamily="49" charset="0"/>
              </a:rPr>
              <a:t>full_data.head</a:t>
            </a:r>
            <a:r>
              <a:rPr lang="en-US" dirty="0">
                <a:latin typeface="Consolas" pitchFamily="49" charset="0"/>
              </a:rPr>
              <a:t>()</a:t>
            </a:r>
          </a:p>
          <a:p>
            <a:r>
              <a:rPr lang="en-US" dirty="0" err="1">
                <a:latin typeface="Consolas" pitchFamily="49" charset="0"/>
              </a:rPr>
              <a:t>full_data.head</a:t>
            </a:r>
            <a:r>
              <a:rPr lang="en-US" dirty="0">
                <a:latin typeface="Consolas" pitchFamily="49" charset="0"/>
              </a:rPr>
              <a:t>(10)</a:t>
            </a:r>
          </a:p>
          <a:p>
            <a:r>
              <a:rPr lang="en-US" dirty="0" err="1">
                <a:latin typeface="Consolas" pitchFamily="49" charset="0"/>
              </a:rPr>
              <a:t>full_data.tail</a:t>
            </a:r>
            <a:r>
              <a:rPr lang="en-US" dirty="0">
                <a:latin typeface="Consolas" pitchFamily="49" charset="0"/>
              </a:rPr>
              <a:t>()</a:t>
            </a:r>
          </a:p>
          <a:p>
            <a:r>
              <a:rPr lang="en-US" dirty="0" err="1">
                <a:latin typeface="Consolas" pitchFamily="49" charset="0"/>
              </a:rPr>
              <a:t>full_data.tail</a:t>
            </a:r>
            <a:r>
              <a:rPr lang="en-US" dirty="0">
                <a:latin typeface="Consolas" pitchFamily="49" charset="0"/>
              </a:rPr>
              <a:t>(10)</a:t>
            </a:r>
          </a:p>
          <a:p>
            <a:r>
              <a:rPr lang="en-US" dirty="0" err="1">
                <a:latin typeface="Consolas" pitchFamily="49" charset="0"/>
              </a:rPr>
              <a:t>full_data.columns</a:t>
            </a:r>
            <a:endParaRPr lang="en-US" dirty="0">
              <a:latin typeface="Consolas" pitchFamily="49" charset="0"/>
            </a:endParaRPr>
          </a:p>
          <a:p>
            <a:r>
              <a:rPr lang="en-US" dirty="0" err="1">
                <a:latin typeface="Consolas" pitchFamily="49" charset="0"/>
              </a:rPr>
              <a:t>full_data.describe</a:t>
            </a:r>
            <a:r>
              <a:rPr lang="en-US" dirty="0">
                <a:latin typeface="Consolas" pitchFamily="49" charset="0"/>
              </a:rPr>
              <a:t>()</a:t>
            </a:r>
          </a:p>
          <a:p>
            <a:r>
              <a:rPr lang="en-US" dirty="0" err="1">
                <a:latin typeface="Consolas" pitchFamily="49" charset="0"/>
              </a:rPr>
              <a:t>full_data.T</a:t>
            </a:r>
            <a:endParaRPr lang="en-US" dirty="0">
              <a:latin typeface="Consolas" pitchFamily="49" charset="0"/>
            </a:endParaRPr>
          </a:p>
          <a:p>
            <a:r>
              <a:rPr lang="en-US" dirty="0" err="1">
                <a:latin typeface="Consolas" pitchFamily="49" charset="0"/>
              </a:rPr>
              <a:t>full_data.sort_values</a:t>
            </a:r>
            <a:r>
              <a:rPr lang="en-US" dirty="0">
                <a:latin typeface="Consolas" pitchFamily="49" charset="0"/>
              </a:rPr>
              <a:t>(by="cost")</a:t>
            </a:r>
          </a:p>
          <a:p>
            <a:r>
              <a:rPr lang="en-US" dirty="0" err="1">
                <a:latin typeface="Consolas" pitchFamily="49" charset="0"/>
              </a:rPr>
              <a:t>full_data.cost</a:t>
            </a:r>
            <a:endParaRPr lang="en-US" dirty="0">
              <a:latin typeface="Consolas" pitchFamily="49" charset="0"/>
            </a:endParaRPr>
          </a:p>
          <a:p>
            <a:r>
              <a:rPr lang="en-US" dirty="0" err="1">
                <a:latin typeface="Consolas" pitchFamily="49" charset="0"/>
              </a:rPr>
              <a:t>full_data</a:t>
            </a:r>
            <a:r>
              <a:rPr lang="en-US" dirty="0">
                <a:latin typeface="Consolas" pitchFamily="49" charset="0"/>
              </a:rPr>
              <a:t>[“cost”]	-- same as </a:t>
            </a:r>
            <a:r>
              <a:rPr lang="en-US" dirty="0" err="1">
                <a:latin typeface="Consolas" pitchFamily="49" charset="0"/>
              </a:rPr>
              <a:t>full_data.cost</a:t>
            </a:r>
            <a:endParaRPr lang="en-US" dirty="0">
              <a:latin typeface="Consolas" pitchFamily="49" charset="0"/>
            </a:endParaRPr>
          </a:p>
          <a:p>
            <a:endParaRPr lang="en-US" dirty="0"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04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Panda Commands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itchFamily="49" charset="0"/>
              </a:rPr>
              <a:t>full_data</a:t>
            </a:r>
            <a:r>
              <a:rPr lang="en-US" dirty="0">
                <a:latin typeface="Consolas" pitchFamily="49" charset="0"/>
              </a:rPr>
              <a:t>[0:5]</a:t>
            </a:r>
          </a:p>
          <a:p>
            <a:r>
              <a:rPr lang="en-US" dirty="0" err="1">
                <a:latin typeface="Consolas" pitchFamily="49" charset="0"/>
              </a:rPr>
              <a:t>full_data</a:t>
            </a:r>
            <a:r>
              <a:rPr lang="en-US" dirty="0">
                <a:latin typeface="Consolas" pitchFamily="49" charset="0"/>
              </a:rPr>
              <a:t>[:5]</a:t>
            </a:r>
          </a:p>
          <a:p>
            <a:r>
              <a:rPr lang="en-US" dirty="0" err="1">
                <a:latin typeface="Consolas" pitchFamily="49" charset="0"/>
              </a:rPr>
              <a:t>full_data</a:t>
            </a:r>
            <a:r>
              <a:rPr lang="en-US" dirty="0">
                <a:latin typeface="Consolas" pitchFamily="49" charset="0"/>
              </a:rPr>
              <a:t>[3:6]</a:t>
            </a:r>
          </a:p>
          <a:p>
            <a:r>
              <a:rPr lang="en-US" dirty="0" err="1">
                <a:latin typeface="Consolas" pitchFamily="49" charset="0"/>
              </a:rPr>
              <a:t>full_data.loc</a:t>
            </a:r>
            <a:r>
              <a:rPr lang="en-US" dirty="0">
                <a:latin typeface="Consolas" pitchFamily="49" charset="0"/>
              </a:rPr>
              <a:t>[3:6]</a:t>
            </a:r>
          </a:p>
          <a:p>
            <a:r>
              <a:rPr lang="en-IN" dirty="0" err="1">
                <a:latin typeface="Consolas" pitchFamily="49" charset="0"/>
              </a:rPr>
              <a:t>full_data.loc</a:t>
            </a:r>
            <a:r>
              <a:rPr lang="en-IN" dirty="0">
                <a:latin typeface="Consolas" pitchFamily="49" charset="0"/>
              </a:rPr>
              <a:t>[:, ["area", "cost"]]</a:t>
            </a:r>
          </a:p>
          <a:p>
            <a:r>
              <a:rPr lang="en-IN" dirty="0">
                <a:latin typeface="Consolas" pitchFamily="49" charset="0"/>
              </a:rPr>
              <a:t>y = </a:t>
            </a:r>
            <a:r>
              <a:rPr lang="en-IN" dirty="0" err="1">
                <a:latin typeface="Consolas" pitchFamily="49" charset="0"/>
              </a:rPr>
              <a:t>full_data.loc</a:t>
            </a:r>
            <a:r>
              <a:rPr lang="en-IN" dirty="0">
                <a:latin typeface="Consolas" pitchFamily="49" charset="0"/>
              </a:rPr>
              <a:t>[:, ["area", "cost"]]</a:t>
            </a:r>
          </a:p>
          <a:p>
            <a:r>
              <a:rPr lang="en-IN" dirty="0" err="1">
                <a:latin typeface="Consolas" pitchFamily="49" charset="0"/>
              </a:rPr>
              <a:t>full_data.loc</a:t>
            </a:r>
            <a:r>
              <a:rPr lang="en-IN" dirty="0">
                <a:latin typeface="Consolas" pitchFamily="49" charset="0"/>
              </a:rPr>
              <a:t>[3:6, ["area", "cost"]]</a:t>
            </a:r>
          </a:p>
          <a:p>
            <a:r>
              <a:rPr lang="en-US" dirty="0" err="1">
                <a:latin typeface="Consolas" pitchFamily="49" charset="0"/>
              </a:rPr>
              <a:t>full_data.iloc</a:t>
            </a:r>
            <a:r>
              <a:rPr lang="en-US" dirty="0">
                <a:latin typeface="Consolas" pitchFamily="49" charset="0"/>
              </a:rPr>
              <a:t>[3]</a:t>
            </a:r>
          </a:p>
          <a:p>
            <a:r>
              <a:rPr lang="en-IN" dirty="0" err="1">
                <a:latin typeface="Consolas" pitchFamily="49" charset="0"/>
              </a:rPr>
              <a:t>full_data.iloc</a:t>
            </a:r>
            <a:r>
              <a:rPr lang="en-IN" dirty="0">
                <a:latin typeface="Consolas" pitchFamily="49" charset="0"/>
              </a:rPr>
              <a:t>[3:6,1:3]</a:t>
            </a:r>
          </a:p>
          <a:p>
            <a:r>
              <a:rPr lang="en-IN" dirty="0" err="1">
                <a:latin typeface="Consolas" pitchFamily="49" charset="0"/>
              </a:rPr>
              <a:t>full_data.iloc</a:t>
            </a:r>
            <a:r>
              <a:rPr lang="en-IN" dirty="0">
                <a:latin typeface="Consolas" pitchFamily="49" charset="0"/>
              </a:rPr>
              <a:t>[:, [0,3]]</a:t>
            </a:r>
          </a:p>
          <a:p>
            <a:r>
              <a:rPr lang="en-IN" dirty="0" err="1">
                <a:latin typeface="Consolas" pitchFamily="49" charset="0"/>
              </a:rPr>
              <a:t>full_data.iloc</a:t>
            </a:r>
            <a:r>
              <a:rPr lang="en-IN" dirty="0">
                <a:latin typeface="Consolas" pitchFamily="49" charset="0"/>
              </a:rPr>
              <a:t>[1,1]</a:t>
            </a:r>
          </a:p>
          <a:p>
            <a:r>
              <a:rPr lang="en-IN" dirty="0">
                <a:latin typeface="Consolas" pitchFamily="49" charset="0"/>
              </a:rPr>
              <a:t>full_data.at[1,"bedrooms"]=11</a:t>
            </a:r>
          </a:p>
          <a:p>
            <a:r>
              <a:rPr lang="en-IN" dirty="0" err="1">
                <a:latin typeface="Consolas" pitchFamily="49" charset="0"/>
              </a:rPr>
              <a:t>full_data.iat</a:t>
            </a:r>
            <a:r>
              <a:rPr lang="en-IN" dirty="0">
                <a:latin typeface="Consolas" pitchFamily="49" charset="0"/>
              </a:rPr>
              <a:t>[1, 1]=22</a:t>
            </a:r>
          </a:p>
        </p:txBody>
      </p:sp>
    </p:spTree>
    <p:extLst>
      <p:ext uri="{BB962C8B-B14F-4D97-AF65-F5344CB8AC3E}">
        <p14:creationId xmlns:p14="http://schemas.microsoft.com/office/powerpoint/2010/main" val="111034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Panda Commands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full_data.mean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IN" dirty="0" err="1">
                <a:latin typeface="Consolas" panose="020B0609020204030204" pitchFamily="49" charset="0"/>
              </a:rPr>
              <a:t>fd</a:t>
            </a:r>
            <a:r>
              <a:rPr lang="en-IN" dirty="0">
                <a:latin typeface="Consolas" panose="020B0609020204030204" pitchFamily="49" charset="0"/>
              </a:rPr>
              <a:t> = </a:t>
            </a:r>
            <a:r>
              <a:rPr lang="en-IN" dirty="0" err="1">
                <a:latin typeface="Consolas" panose="020B0609020204030204" pitchFamily="49" charset="0"/>
              </a:rPr>
              <a:t>full_data</a:t>
            </a:r>
            <a:endParaRPr lang="en-IN" dirty="0">
              <a:latin typeface="Consolas" panose="020B0609020204030204" pitchFamily="49" charset="0"/>
            </a:endParaRPr>
          </a:p>
          <a:p>
            <a:r>
              <a:rPr lang="en-IN" dirty="0" err="1">
                <a:latin typeface="Consolas" panose="020B0609020204030204" pitchFamily="49" charset="0"/>
              </a:rPr>
              <a:t>fd</a:t>
            </a:r>
            <a:endParaRPr lang="en-IN" dirty="0">
              <a:latin typeface="Consolas" panose="020B0609020204030204" pitchFamily="49" charset="0"/>
            </a:endParaRPr>
          </a:p>
          <a:p>
            <a:r>
              <a:rPr lang="en-IN" dirty="0" err="1">
                <a:latin typeface="Consolas" panose="020B0609020204030204" pitchFamily="49" charset="0"/>
              </a:rPr>
              <a:t>fd.mean</a:t>
            </a:r>
            <a:r>
              <a:rPr lang="en-IN" dirty="0">
                <a:latin typeface="Consolas" panose="020B0609020204030204" pitchFamily="49" charset="0"/>
              </a:rPr>
              <a:t>(0)</a:t>
            </a:r>
          </a:p>
          <a:p>
            <a:r>
              <a:rPr lang="en-IN" dirty="0" err="1">
                <a:latin typeface="Consolas" panose="020B0609020204030204" pitchFamily="49" charset="0"/>
              </a:rPr>
              <a:t>fd.to_csv</a:t>
            </a:r>
            <a:r>
              <a:rPr lang="en-IN" dirty="0">
                <a:latin typeface="Consolas" panose="020B0609020204030204" pitchFamily="49" charset="0"/>
              </a:rPr>
              <a:t>("./junk.txt")</a:t>
            </a:r>
          </a:p>
          <a:p>
            <a:r>
              <a:rPr lang="en-IN" dirty="0" err="1">
                <a:latin typeface="Consolas" panose="020B0609020204030204" pitchFamily="49" charset="0"/>
              </a:rPr>
              <a:t>pandas.read_excel</a:t>
            </a:r>
            <a:r>
              <a:rPr lang="en-IN" dirty="0">
                <a:latin typeface="Consolas" panose="020B0609020204030204" pitchFamily="49" charset="0"/>
              </a:rPr>
              <a:t>("./junk.xlsx", </a:t>
            </a:r>
            <a:r>
              <a:rPr lang="en-IN" dirty="0" err="1">
                <a:latin typeface="Consolas" panose="020B0609020204030204" pitchFamily="49" charset="0"/>
              </a:rPr>
              <a:t>sheet_name</a:t>
            </a:r>
            <a:r>
              <a:rPr lang="en-IN" dirty="0">
                <a:latin typeface="Consolas" panose="020B0609020204030204" pitchFamily="49" charset="0"/>
              </a:rPr>
              <a:t> = "Raw data")</a:t>
            </a:r>
          </a:p>
        </p:txBody>
      </p:sp>
    </p:spTree>
    <p:extLst>
      <p:ext uri="{BB962C8B-B14F-4D97-AF65-F5344CB8AC3E}">
        <p14:creationId xmlns:p14="http://schemas.microsoft.com/office/powerpoint/2010/main" val="385743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Data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</a:rPr>
              <a:t>print('\</a:t>
            </a:r>
            <a:r>
              <a:rPr lang="en-IN" dirty="0" err="1">
                <a:latin typeface="Consolas" panose="020B0609020204030204" pitchFamily="49" charset="0"/>
              </a:rPr>
              <a:t>nfull_data</a:t>
            </a:r>
            <a:r>
              <a:rPr lang="en-IN" dirty="0">
                <a:latin typeface="Consolas" panose="020B0609020204030204" pitchFamily="49" charset="0"/>
              </a:rPr>
              <a:t> :: \n',</a:t>
            </a:r>
            <a:r>
              <a:rPr lang="en-IN" dirty="0" err="1">
                <a:latin typeface="Consolas" panose="020B0609020204030204" pitchFamily="49" charset="0"/>
              </a:rPr>
              <a:t>full_data.shape</a:t>
            </a:r>
            <a:r>
              <a:rPr lang="en-IN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</a:rPr>
              <a:t>print('\</a:t>
            </a:r>
            <a:r>
              <a:rPr lang="en-IN" dirty="0" err="1">
                <a:latin typeface="Consolas" panose="020B0609020204030204" pitchFamily="49" charset="0"/>
              </a:rPr>
              <a:t>nfull_data.head</a:t>
            </a:r>
            <a:r>
              <a:rPr lang="en-IN" dirty="0">
                <a:latin typeface="Consolas" panose="020B0609020204030204" pitchFamily="49" charset="0"/>
              </a:rPr>
              <a:t> :: \n',</a:t>
            </a:r>
            <a:r>
              <a:rPr lang="en-IN" dirty="0" err="1">
                <a:latin typeface="Consolas" panose="020B0609020204030204" pitchFamily="49" charset="0"/>
              </a:rPr>
              <a:t>full_data.head</a:t>
            </a:r>
            <a:r>
              <a:rPr lang="en-IN" dirty="0"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</a:rPr>
              <a:t>print('\</a:t>
            </a:r>
            <a:r>
              <a:rPr lang="en-IN" dirty="0" err="1">
                <a:latin typeface="Consolas" panose="020B0609020204030204" pitchFamily="49" charset="0"/>
              </a:rPr>
              <a:t>nfull_data.tail</a:t>
            </a:r>
            <a:r>
              <a:rPr lang="en-IN" dirty="0">
                <a:latin typeface="Consolas" panose="020B0609020204030204" pitchFamily="49" charset="0"/>
              </a:rPr>
              <a:t> :: \n',</a:t>
            </a:r>
            <a:r>
              <a:rPr lang="en-IN" dirty="0" err="1">
                <a:latin typeface="Consolas" panose="020B0609020204030204" pitchFamily="49" charset="0"/>
              </a:rPr>
              <a:t>full_data.tail</a:t>
            </a:r>
            <a:r>
              <a:rPr lang="en-IN" dirty="0"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</a:rPr>
              <a:t>print('\</a:t>
            </a:r>
            <a:r>
              <a:rPr lang="en-IN" dirty="0" err="1">
                <a:latin typeface="Consolas" panose="020B0609020204030204" pitchFamily="49" charset="0"/>
              </a:rPr>
              <a:t>nfull_data.describe</a:t>
            </a:r>
            <a:r>
              <a:rPr lang="en-IN" dirty="0">
                <a:latin typeface="Consolas" panose="020B0609020204030204" pitchFamily="49" charset="0"/>
              </a:rPr>
              <a:t> :: \n',</a:t>
            </a:r>
            <a:r>
              <a:rPr lang="en-IN" dirty="0" err="1">
                <a:latin typeface="Consolas" panose="020B0609020204030204" pitchFamily="49" charset="0"/>
              </a:rPr>
              <a:t>full_data.describe</a:t>
            </a:r>
            <a:r>
              <a:rPr lang="en-IN" dirty="0"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</a:rPr>
              <a:t>from </a:t>
            </a:r>
            <a:r>
              <a:rPr lang="en-IN" dirty="0" err="1">
                <a:latin typeface="Consolas" panose="020B0609020204030204" pitchFamily="49" charset="0"/>
              </a:rPr>
              <a:t>pandas.plotting</a:t>
            </a:r>
            <a:r>
              <a:rPr lang="en-IN" dirty="0">
                <a:latin typeface="Consolas" panose="020B0609020204030204" pitchFamily="49" charset="0"/>
              </a:rPr>
              <a:t> import </a:t>
            </a:r>
            <a:r>
              <a:rPr lang="en-IN" dirty="0" err="1">
                <a:latin typeface="Consolas" panose="020B0609020204030204" pitchFamily="49" charset="0"/>
              </a:rPr>
              <a:t>scatter_matrix</a:t>
            </a:r>
            <a:endParaRPr lang="en-I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dirty="0" err="1">
                <a:latin typeface="Consolas" panose="020B0609020204030204" pitchFamily="49" charset="0"/>
              </a:rPr>
              <a:t>full_data.plot</a:t>
            </a:r>
            <a:r>
              <a:rPr lang="en-IN" dirty="0">
                <a:latin typeface="Consolas" panose="020B0609020204030204" pitchFamily="49" charset="0"/>
              </a:rPr>
              <a:t>(kind='</a:t>
            </a:r>
            <a:r>
              <a:rPr lang="en-IN" dirty="0" err="1">
                <a:latin typeface="Consolas" panose="020B0609020204030204" pitchFamily="49" charset="0"/>
              </a:rPr>
              <a:t>box',subplots</a:t>
            </a:r>
            <a:r>
              <a:rPr lang="en-IN" dirty="0">
                <a:latin typeface="Consolas" panose="020B0609020204030204" pitchFamily="49" charset="0"/>
              </a:rPr>
              <a:t>=</a:t>
            </a:r>
            <a:r>
              <a:rPr lang="en-IN" dirty="0" err="1">
                <a:latin typeface="Consolas" panose="020B0609020204030204" pitchFamily="49" charset="0"/>
              </a:rPr>
              <a:t>True,layout</a:t>
            </a:r>
            <a:r>
              <a:rPr lang="en-IN" dirty="0">
                <a:latin typeface="Consolas" panose="020B0609020204030204" pitchFamily="49" charset="0"/>
              </a:rPr>
              <a:t>=(2,2),</a:t>
            </a:r>
            <a:r>
              <a:rPr lang="en-IN" dirty="0" err="1">
                <a:latin typeface="Consolas" panose="020B0609020204030204" pitchFamily="49" charset="0"/>
              </a:rPr>
              <a:t>sharex</a:t>
            </a:r>
            <a:r>
              <a:rPr lang="en-IN" dirty="0">
                <a:latin typeface="Consolas" panose="020B0609020204030204" pitchFamily="49" charset="0"/>
              </a:rPr>
              <a:t>=</a:t>
            </a:r>
            <a:r>
              <a:rPr lang="en-IN" dirty="0" err="1">
                <a:latin typeface="Consolas" panose="020B0609020204030204" pitchFamily="49" charset="0"/>
              </a:rPr>
              <a:t>False,sharey</a:t>
            </a:r>
            <a:r>
              <a:rPr lang="en-IN" dirty="0">
                <a:latin typeface="Consolas" panose="020B0609020204030204" pitchFamily="49" charset="0"/>
              </a:rPr>
              <a:t>=False)</a:t>
            </a:r>
          </a:p>
          <a:p>
            <a:pPr marL="0" indent="0">
              <a:buNone/>
            </a:pPr>
            <a:r>
              <a:rPr lang="en-IN" dirty="0" err="1">
                <a:latin typeface="Consolas" panose="020B0609020204030204" pitchFamily="49" charset="0"/>
              </a:rPr>
              <a:t>scatter_matrix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 err="1">
                <a:latin typeface="Consolas" panose="020B0609020204030204" pitchFamily="49" charset="0"/>
              </a:rPr>
              <a:t>full_data</a:t>
            </a:r>
            <a:r>
              <a:rPr lang="en-IN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020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Linear Regression</a:t>
            </a:r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01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Stochastic = having a random probability distribution that may be analyzed statistically but may not be predicted precisely.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570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Terminology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pPr lvl="1"/>
            <a:r>
              <a:rPr lang="en-US" dirty="0"/>
              <a:t>Linear Regression (e.g., predict price of a house)</a:t>
            </a:r>
          </a:p>
          <a:p>
            <a:pPr lvl="1"/>
            <a:r>
              <a:rPr lang="en-US" dirty="0"/>
              <a:t>Logistic Regression / Classification (e.g., is a </a:t>
            </a:r>
            <a:r>
              <a:rPr lang="en-US" dirty="0" err="1"/>
              <a:t>tumour</a:t>
            </a:r>
            <a:r>
              <a:rPr lang="en-US" dirty="0"/>
              <a:t> malignant?)</a:t>
            </a:r>
          </a:p>
          <a:p>
            <a:r>
              <a:rPr lang="en-US" dirty="0"/>
              <a:t>Unsupervised learning</a:t>
            </a:r>
          </a:p>
          <a:p>
            <a:pPr lvl="1"/>
            <a:r>
              <a:rPr lang="en-US" dirty="0"/>
              <a:t>Clustering (relate news items)</a:t>
            </a:r>
          </a:p>
          <a:p>
            <a:pPr lvl="1"/>
            <a:r>
              <a:rPr lang="en-US" dirty="0"/>
              <a:t>Non-clustering (separate different voices in a crowded room)</a:t>
            </a:r>
          </a:p>
          <a:p>
            <a:pPr lvl="1"/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96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the Required Columns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800" dirty="0">
                <a:latin typeface="Consolas" panose="020B0609020204030204" pitchFamily="49" charset="0"/>
              </a:rPr>
              <a:t>rentals = </a:t>
            </a:r>
            <a:r>
              <a:rPr lang="en-IN" sz="1800" dirty="0" err="1">
                <a:latin typeface="Consolas" panose="020B0609020204030204" pitchFamily="49" charset="0"/>
              </a:rPr>
              <a:t>pandas.DataFrame</a:t>
            </a:r>
            <a:r>
              <a:rPr lang="en-IN" sz="1800" dirty="0">
                <a:latin typeface="Consolas" panose="020B0609020204030204" pitchFamily="49" charset="0"/>
              </a:rPr>
              <a:t> ({'area':fd.area,'cost':</a:t>
            </a:r>
            <a:r>
              <a:rPr lang="en-IN" sz="1800" dirty="0" err="1">
                <a:latin typeface="Consolas" panose="020B0609020204030204" pitchFamily="49" charset="0"/>
              </a:rPr>
              <a:t>fd.cost</a:t>
            </a:r>
            <a:r>
              <a:rPr lang="en-IN" sz="1800" dirty="0">
                <a:latin typeface="Consolas" panose="020B0609020204030204" pitchFamily="49" charset="0"/>
              </a:rPr>
              <a:t>})</a:t>
            </a:r>
          </a:p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1666093"/>
            <a:ext cx="1762125" cy="483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985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scikit</a:t>
            </a:r>
            <a:r>
              <a:rPr lang="en-US" dirty="0"/>
              <a:t>-learn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Open-source, Machine Learning library in Python. </a:t>
            </a:r>
          </a:p>
          <a:p>
            <a:r>
              <a:rPr lang="en-IN" dirty="0">
                <a:hlinkClick r:id="rId2"/>
              </a:rPr>
              <a:t>https://scikit-learn.org/stable/index.html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969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 Set Split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74025" cy="990600"/>
          </a:xfrm>
        </p:spPr>
        <p:txBody>
          <a:bodyPr/>
          <a:lstStyle/>
          <a:p>
            <a:pPr marL="0" indent="0">
              <a:buNone/>
            </a:pPr>
            <a:r>
              <a:rPr lang="en-IN" sz="2000" dirty="0">
                <a:latin typeface="Consolas" panose="020B0609020204030204" pitchFamily="49" charset="0"/>
              </a:rPr>
              <a:t>from </a:t>
            </a:r>
            <a:r>
              <a:rPr lang="en-IN" sz="2000" dirty="0" err="1">
                <a:latin typeface="Consolas" panose="020B0609020204030204" pitchFamily="49" charset="0"/>
              </a:rPr>
              <a:t>sklearn.model_selection</a:t>
            </a:r>
            <a:r>
              <a:rPr lang="en-IN" sz="2000" dirty="0">
                <a:latin typeface="Consolas" panose="020B0609020204030204" pitchFamily="49" charset="0"/>
              </a:rPr>
              <a:t> import </a:t>
            </a:r>
            <a:r>
              <a:rPr lang="en-IN" sz="2000" dirty="0" err="1">
                <a:latin typeface="Consolas" panose="020B0609020204030204" pitchFamily="49" charset="0"/>
              </a:rPr>
              <a:t>train_test_split</a:t>
            </a:r>
            <a:endParaRPr lang="en-IN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2000" dirty="0">
                <a:latin typeface="Consolas" panose="020B0609020204030204" pitchFamily="49" charset="0"/>
              </a:rPr>
              <a:t>train, test = </a:t>
            </a:r>
            <a:r>
              <a:rPr lang="en-IN" sz="2000" dirty="0" err="1">
                <a:latin typeface="Consolas" panose="020B0609020204030204" pitchFamily="49" charset="0"/>
              </a:rPr>
              <a:t>train_test_split</a:t>
            </a:r>
            <a:r>
              <a:rPr lang="en-IN" sz="2000" dirty="0">
                <a:latin typeface="Consolas" panose="020B0609020204030204" pitchFamily="49" charset="0"/>
              </a:rPr>
              <a:t> (rentals, </a:t>
            </a:r>
            <a:r>
              <a:rPr lang="en-IN" sz="2000" dirty="0" err="1">
                <a:latin typeface="Consolas" panose="020B0609020204030204" pitchFamily="49" charset="0"/>
              </a:rPr>
              <a:t>test_size</a:t>
            </a:r>
            <a:r>
              <a:rPr lang="en-IN" sz="2000" dirty="0">
                <a:latin typeface="Consolas" panose="020B0609020204030204" pitchFamily="49" charset="0"/>
              </a:rPr>
              <a:t>=0.2)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14550"/>
            <a:ext cx="2438400" cy="4398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" y="2089258"/>
            <a:ext cx="2381250" cy="4472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430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Separating Features (x) and Results (y)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err="1">
                <a:latin typeface="Consolas" panose="020B0609020204030204" pitchFamily="49" charset="0"/>
              </a:rPr>
              <a:t>trainX</a:t>
            </a:r>
            <a:r>
              <a:rPr lang="en-IN" sz="2000" dirty="0">
                <a:latin typeface="Consolas" panose="020B0609020204030204" pitchFamily="49" charset="0"/>
              </a:rPr>
              <a:t> = </a:t>
            </a:r>
            <a:r>
              <a:rPr lang="en-IN" sz="2000" dirty="0" err="1">
                <a:latin typeface="Consolas" panose="020B0609020204030204" pitchFamily="49" charset="0"/>
              </a:rPr>
              <a:t>pandas.DataFrame</a:t>
            </a:r>
            <a:r>
              <a:rPr lang="en-IN" sz="2000" dirty="0">
                <a:latin typeface="Consolas" panose="020B0609020204030204" pitchFamily="49" charset="0"/>
              </a:rPr>
              <a:t> ({'area': train['area']})</a:t>
            </a:r>
          </a:p>
          <a:p>
            <a:pPr marL="0" indent="0">
              <a:buNone/>
            </a:pPr>
            <a:r>
              <a:rPr lang="en-IN" sz="2000" dirty="0" err="1">
                <a:latin typeface="Consolas" panose="020B0609020204030204" pitchFamily="49" charset="0"/>
              </a:rPr>
              <a:t>trainY</a:t>
            </a:r>
            <a:r>
              <a:rPr lang="en-IN" sz="2000" dirty="0">
                <a:latin typeface="Consolas" panose="020B0609020204030204" pitchFamily="49" charset="0"/>
              </a:rPr>
              <a:t> = </a:t>
            </a:r>
            <a:r>
              <a:rPr lang="en-IN" sz="2000" dirty="0" err="1">
                <a:latin typeface="Consolas" panose="020B0609020204030204" pitchFamily="49" charset="0"/>
              </a:rPr>
              <a:t>pandas.DataFrame</a:t>
            </a:r>
            <a:r>
              <a:rPr lang="en-IN" sz="2000" dirty="0">
                <a:latin typeface="Consolas" panose="020B0609020204030204" pitchFamily="49" charset="0"/>
              </a:rPr>
              <a:t> ({'cost': train['cost']})</a:t>
            </a:r>
          </a:p>
          <a:p>
            <a:pPr marL="0" indent="0">
              <a:buNone/>
            </a:pPr>
            <a:r>
              <a:rPr lang="en-IN" sz="2000" dirty="0" err="1">
                <a:latin typeface="Consolas" panose="020B0609020204030204" pitchFamily="49" charset="0"/>
              </a:rPr>
              <a:t>testX</a:t>
            </a:r>
            <a:r>
              <a:rPr lang="en-IN" sz="2000" dirty="0">
                <a:latin typeface="Consolas" panose="020B0609020204030204" pitchFamily="49" charset="0"/>
              </a:rPr>
              <a:t> = </a:t>
            </a:r>
            <a:r>
              <a:rPr lang="en-IN" sz="2000" dirty="0" err="1">
                <a:latin typeface="Consolas" panose="020B0609020204030204" pitchFamily="49" charset="0"/>
              </a:rPr>
              <a:t>pandas.DataFrame</a:t>
            </a:r>
            <a:r>
              <a:rPr lang="en-IN" sz="2000" dirty="0">
                <a:latin typeface="Consolas" panose="020B0609020204030204" pitchFamily="49" charset="0"/>
              </a:rPr>
              <a:t> ({'area': test['area']})</a:t>
            </a:r>
          </a:p>
          <a:p>
            <a:pPr marL="0" indent="0">
              <a:buNone/>
            </a:pPr>
            <a:r>
              <a:rPr lang="en-IN" sz="2000" dirty="0" err="1">
                <a:latin typeface="Consolas" panose="020B0609020204030204" pitchFamily="49" charset="0"/>
              </a:rPr>
              <a:t>testY</a:t>
            </a:r>
            <a:r>
              <a:rPr lang="en-IN" sz="2000" dirty="0">
                <a:latin typeface="Consolas" panose="020B0609020204030204" pitchFamily="49" charset="0"/>
              </a:rPr>
              <a:t> = </a:t>
            </a:r>
            <a:r>
              <a:rPr lang="en-IN" sz="2000" dirty="0" err="1">
                <a:latin typeface="Consolas" panose="020B0609020204030204" pitchFamily="49" charset="0"/>
              </a:rPr>
              <a:t>pandas.DataFrame</a:t>
            </a:r>
            <a:r>
              <a:rPr lang="en-IN" sz="2000" dirty="0">
                <a:latin typeface="Consolas" panose="020B0609020204030204" pitchFamily="49" charset="0"/>
              </a:rPr>
              <a:t> ({'cost': test['cost']})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19400"/>
            <a:ext cx="1371600" cy="371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827283"/>
            <a:ext cx="1371600" cy="3715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827283"/>
            <a:ext cx="1295400" cy="376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827283"/>
            <a:ext cx="1447800" cy="3783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817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Splitting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 err="1">
                <a:latin typeface="Consolas" panose="020B0609020204030204" pitchFamily="49" charset="0"/>
              </a:rPr>
              <a:t>dataX</a:t>
            </a:r>
            <a:r>
              <a:rPr lang="en-IN" sz="2000" dirty="0">
                <a:latin typeface="Consolas" panose="020B0609020204030204" pitchFamily="49" charset="0"/>
              </a:rPr>
              <a:t> = </a:t>
            </a:r>
            <a:r>
              <a:rPr lang="en-IN" sz="2000" dirty="0" err="1">
                <a:latin typeface="Consolas" panose="020B0609020204030204" pitchFamily="49" charset="0"/>
              </a:rPr>
              <a:t>pandas.DataFrame</a:t>
            </a:r>
            <a:r>
              <a:rPr lang="en-IN" sz="2000" dirty="0">
                <a:latin typeface="Consolas" panose="020B0609020204030204" pitchFamily="49" charset="0"/>
              </a:rPr>
              <a:t> ({'area':</a:t>
            </a:r>
            <a:r>
              <a:rPr lang="en-IN" sz="2000" dirty="0" err="1">
                <a:latin typeface="Consolas" panose="020B0609020204030204" pitchFamily="49" charset="0"/>
              </a:rPr>
              <a:t>full_data.area</a:t>
            </a:r>
            <a:r>
              <a:rPr lang="en-IN" sz="2000" dirty="0">
                <a:latin typeface="Consolas" panose="020B0609020204030204" pitchFamily="49" charset="0"/>
              </a:rPr>
              <a:t>})</a:t>
            </a:r>
          </a:p>
          <a:p>
            <a:pPr marL="0" indent="0">
              <a:buNone/>
            </a:pPr>
            <a:r>
              <a:rPr lang="en-IN" sz="2000" dirty="0" err="1">
                <a:latin typeface="Consolas" panose="020B0609020204030204" pitchFamily="49" charset="0"/>
              </a:rPr>
              <a:t>dataY</a:t>
            </a:r>
            <a:r>
              <a:rPr lang="en-IN" sz="2000" dirty="0">
                <a:latin typeface="Consolas" panose="020B0609020204030204" pitchFamily="49" charset="0"/>
              </a:rPr>
              <a:t> = </a:t>
            </a:r>
            <a:r>
              <a:rPr lang="en-IN" sz="2000" dirty="0" err="1">
                <a:latin typeface="Consolas" panose="020B0609020204030204" pitchFamily="49" charset="0"/>
              </a:rPr>
              <a:t>pandas.DataFrame</a:t>
            </a:r>
            <a:r>
              <a:rPr lang="en-IN" sz="2000" dirty="0">
                <a:latin typeface="Consolas" panose="020B0609020204030204" pitchFamily="49" charset="0"/>
              </a:rPr>
              <a:t> ({'cost':</a:t>
            </a:r>
            <a:r>
              <a:rPr lang="en-IN" sz="2000" dirty="0" err="1">
                <a:latin typeface="Consolas" panose="020B0609020204030204" pitchFamily="49" charset="0"/>
              </a:rPr>
              <a:t>full_data.cost</a:t>
            </a:r>
            <a:r>
              <a:rPr lang="en-IN" sz="2000" dirty="0">
                <a:latin typeface="Consolas" panose="020B0609020204030204" pitchFamily="49" charset="0"/>
              </a:rPr>
              <a:t>})</a:t>
            </a:r>
          </a:p>
          <a:p>
            <a:pPr marL="0" indent="0">
              <a:buNone/>
            </a:pPr>
            <a:endParaRPr lang="en-IN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2000" dirty="0">
                <a:latin typeface="Consolas" panose="020B0609020204030204" pitchFamily="49" charset="0"/>
              </a:rPr>
              <a:t>from </a:t>
            </a:r>
            <a:r>
              <a:rPr lang="en-IN" sz="2000" dirty="0" err="1">
                <a:latin typeface="Consolas" panose="020B0609020204030204" pitchFamily="49" charset="0"/>
              </a:rPr>
              <a:t>sklearn.model_selection</a:t>
            </a:r>
            <a:r>
              <a:rPr lang="en-IN" sz="2000" dirty="0">
                <a:latin typeface="Consolas" panose="020B0609020204030204" pitchFamily="49" charset="0"/>
              </a:rPr>
              <a:t> import </a:t>
            </a:r>
            <a:r>
              <a:rPr lang="en-IN" sz="2000" dirty="0" err="1">
                <a:latin typeface="Consolas" panose="020B0609020204030204" pitchFamily="49" charset="0"/>
              </a:rPr>
              <a:t>train_test_split</a:t>
            </a:r>
            <a:endParaRPr lang="en-IN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sz="2000" dirty="0" err="1">
                <a:latin typeface="Consolas" panose="020B0609020204030204" pitchFamily="49" charset="0"/>
              </a:rPr>
              <a:t>trainX</a:t>
            </a:r>
            <a:r>
              <a:rPr lang="en-IN" sz="2000" dirty="0">
                <a:latin typeface="Consolas" panose="020B0609020204030204" pitchFamily="49" charset="0"/>
              </a:rPr>
              <a:t>, </a:t>
            </a:r>
            <a:r>
              <a:rPr lang="en-IN" sz="2000" dirty="0" err="1">
                <a:latin typeface="Consolas" panose="020B0609020204030204" pitchFamily="49" charset="0"/>
              </a:rPr>
              <a:t>testX</a:t>
            </a:r>
            <a:r>
              <a:rPr lang="en-IN" sz="2000" dirty="0">
                <a:latin typeface="Consolas" panose="020B0609020204030204" pitchFamily="49" charset="0"/>
              </a:rPr>
              <a:t>, </a:t>
            </a:r>
            <a:r>
              <a:rPr lang="en-IN" sz="2000" dirty="0" err="1">
                <a:latin typeface="Consolas" panose="020B0609020204030204" pitchFamily="49" charset="0"/>
              </a:rPr>
              <a:t>trainY</a:t>
            </a:r>
            <a:r>
              <a:rPr lang="en-IN" sz="2000" dirty="0">
                <a:latin typeface="Consolas" panose="020B0609020204030204" pitchFamily="49" charset="0"/>
              </a:rPr>
              <a:t>, </a:t>
            </a:r>
            <a:r>
              <a:rPr lang="en-IN" sz="2000" dirty="0" err="1">
                <a:latin typeface="Consolas" panose="020B0609020204030204" pitchFamily="49" charset="0"/>
              </a:rPr>
              <a:t>testY</a:t>
            </a:r>
            <a:r>
              <a:rPr lang="en-IN" sz="2000" dirty="0">
                <a:latin typeface="Consolas" panose="020B0609020204030204" pitchFamily="49" charset="0"/>
              </a:rPr>
              <a:t> = </a:t>
            </a:r>
            <a:r>
              <a:rPr lang="en-IN" sz="2000" dirty="0" err="1">
                <a:latin typeface="Consolas" panose="020B0609020204030204" pitchFamily="49" charset="0"/>
              </a:rPr>
              <a:t>train_test_split</a:t>
            </a:r>
            <a:r>
              <a:rPr lang="en-IN" sz="2000" dirty="0">
                <a:latin typeface="Consolas" panose="020B0609020204030204" pitchFamily="49" charset="0"/>
              </a:rPr>
              <a:t>(</a:t>
            </a:r>
            <a:r>
              <a:rPr lang="en-IN" sz="2000" dirty="0" err="1">
                <a:latin typeface="Consolas" panose="020B0609020204030204" pitchFamily="49" charset="0"/>
              </a:rPr>
              <a:t>dataX</a:t>
            </a:r>
            <a:r>
              <a:rPr lang="en-IN" sz="2000" dirty="0">
                <a:latin typeface="Consolas" panose="020B0609020204030204" pitchFamily="49" charset="0"/>
              </a:rPr>
              <a:t>, </a:t>
            </a:r>
            <a:r>
              <a:rPr lang="en-IN" sz="2000" dirty="0" err="1">
                <a:latin typeface="Consolas" panose="020B0609020204030204" pitchFamily="49" charset="0"/>
              </a:rPr>
              <a:t>dataY,test_size</a:t>
            </a:r>
            <a:r>
              <a:rPr lang="en-IN" sz="2000" dirty="0">
                <a:latin typeface="Consolas" panose="020B0609020204030204" pitchFamily="49" charset="0"/>
              </a:rPr>
              <a:t> = 0.20, </a:t>
            </a:r>
            <a:r>
              <a:rPr lang="en-IN" sz="2000" dirty="0" err="1">
                <a:latin typeface="Consolas" panose="020B0609020204030204" pitchFamily="49" charset="0"/>
              </a:rPr>
              <a:t>random_state</a:t>
            </a:r>
            <a:r>
              <a:rPr lang="en-IN" sz="2000" dirty="0">
                <a:latin typeface="Consolas" panose="020B0609020204030204" pitchFamily="49" charset="0"/>
              </a:rPr>
              <a:t> = 11)</a:t>
            </a:r>
          </a:p>
        </p:txBody>
      </p:sp>
    </p:spTree>
    <p:extLst>
      <p:ext uri="{BB962C8B-B14F-4D97-AF65-F5344CB8AC3E}">
        <p14:creationId xmlns:p14="http://schemas.microsoft.com/office/powerpoint/2010/main" val="266818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SGDRegressor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Stochastic Gradient Descent </a:t>
            </a:r>
            <a:r>
              <a:rPr lang="en-US" dirty="0" err="1"/>
              <a:t>Regressor</a:t>
            </a:r>
            <a:r>
              <a:rPr lang="en-US" dirty="0"/>
              <a:t>.</a:t>
            </a:r>
          </a:p>
          <a:p>
            <a:r>
              <a:rPr lang="en-US" dirty="0"/>
              <a:t>A simple and efficient algorithm for linear regression. </a:t>
            </a:r>
          </a:p>
          <a:p>
            <a:r>
              <a:rPr lang="en-US" dirty="0"/>
              <a:t>Scales very well for very large datasets (such as 10^5 rows) and very large number of features (such as 10^5).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888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Model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# define the model</a:t>
            </a:r>
          </a:p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</a:rPr>
              <a:t>from </a:t>
            </a:r>
            <a:r>
              <a:rPr lang="en-IN" dirty="0" err="1">
                <a:latin typeface="Consolas" panose="020B0609020204030204" pitchFamily="49" charset="0"/>
              </a:rPr>
              <a:t>sklearn.linear_model</a:t>
            </a:r>
            <a:r>
              <a:rPr lang="en-IN" dirty="0">
                <a:latin typeface="Consolas" panose="020B0609020204030204" pitchFamily="49" charset="0"/>
              </a:rPr>
              <a:t> import </a:t>
            </a:r>
            <a:r>
              <a:rPr lang="en-IN" dirty="0" err="1">
                <a:latin typeface="Consolas" panose="020B0609020204030204" pitchFamily="49" charset="0"/>
              </a:rPr>
              <a:t>SGDRegressor</a:t>
            </a:r>
            <a:endParaRPr lang="en-I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dirty="0" err="1">
                <a:latin typeface="Consolas" panose="020B0609020204030204" pitchFamily="49" charset="0"/>
              </a:rPr>
              <a:t>reg</a:t>
            </a:r>
            <a:r>
              <a:rPr lang="en-IN" dirty="0">
                <a:latin typeface="Consolas" panose="020B0609020204030204" pitchFamily="49" charset="0"/>
              </a:rPr>
              <a:t> = </a:t>
            </a:r>
            <a:r>
              <a:rPr lang="en-IN" dirty="0" err="1">
                <a:latin typeface="Consolas" panose="020B0609020204030204" pitchFamily="49" charset="0"/>
              </a:rPr>
              <a:t>SGDRegressor</a:t>
            </a:r>
            <a:r>
              <a:rPr lang="en-IN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64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Model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74025" cy="99060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# train the model</a:t>
            </a:r>
          </a:p>
          <a:p>
            <a:pPr marL="0" indent="0">
              <a:buNone/>
            </a:pPr>
            <a:r>
              <a:rPr lang="en-IN" dirty="0" err="1">
                <a:latin typeface="Consolas" panose="020B0609020204030204" pitchFamily="49" charset="0"/>
              </a:rPr>
              <a:t>reg.fit</a:t>
            </a:r>
            <a:r>
              <a:rPr lang="en-IN" dirty="0">
                <a:latin typeface="Consolas" panose="020B0609020204030204" pitchFamily="49" charset="0"/>
              </a:rPr>
              <a:t> (</a:t>
            </a:r>
            <a:r>
              <a:rPr lang="en-IN" dirty="0" err="1">
                <a:latin typeface="Consolas" panose="020B0609020204030204" pitchFamily="49" charset="0"/>
              </a:rPr>
              <a:t>trainX</a:t>
            </a:r>
            <a:r>
              <a:rPr lang="en-IN" dirty="0">
                <a:latin typeface="Consolas" panose="020B0609020204030204" pitchFamily="49" charset="0"/>
              </a:rPr>
              <a:t>, </a:t>
            </a:r>
            <a:r>
              <a:rPr lang="en-IN" dirty="0" err="1">
                <a:latin typeface="Consolas" panose="020B0609020204030204" pitchFamily="49" charset="0"/>
              </a:rPr>
              <a:t>trainY.values.ravel</a:t>
            </a:r>
            <a:r>
              <a:rPr lang="en-IN" dirty="0">
                <a:latin typeface="Consolas" panose="020B0609020204030204" pitchFamily="49" charset="0"/>
              </a:rPr>
              <a:t>())</a:t>
            </a:r>
          </a:p>
          <a:p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2343150"/>
            <a:ext cx="9134475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564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Results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>
                <a:latin typeface="Consolas" panose="020B0609020204030204" pitchFamily="49" charset="0"/>
              </a:rPr>
              <a:t>print ('Coefficients: \n', </a:t>
            </a:r>
            <a:r>
              <a:rPr lang="en-IN" sz="2000" dirty="0" err="1">
                <a:latin typeface="Consolas" panose="020B0609020204030204" pitchFamily="49" charset="0"/>
              </a:rPr>
              <a:t>reg.coef</a:t>
            </a:r>
            <a:r>
              <a:rPr lang="en-IN" sz="2000" dirty="0">
                <a:latin typeface="Consolas" panose="020B0609020204030204" pitchFamily="49" charset="0"/>
              </a:rPr>
              <a:t>_)</a:t>
            </a:r>
          </a:p>
          <a:p>
            <a:pPr marL="0" indent="0">
              <a:buNone/>
            </a:pPr>
            <a:r>
              <a:rPr lang="en-IN" sz="2000" dirty="0">
                <a:latin typeface="Consolas" panose="020B0609020204030204" pitchFamily="49" charset="0"/>
              </a:rPr>
              <a:t>print ('Intercept: \n', </a:t>
            </a:r>
            <a:r>
              <a:rPr lang="en-IN" sz="2000" dirty="0" err="1">
                <a:latin typeface="Consolas" panose="020B0609020204030204" pitchFamily="49" charset="0"/>
              </a:rPr>
              <a:t>reg.intercept</a:t>
            </a:r>
            <a:r>
              <a:rPr lang="en-IN" sz="2000" dirty="0">
                <a:latin typeface="Consolas" panose="020B0609020204030204" pitchFamily="49" charset="0"/>
              </a:rPr>
              <a:t>_)</a:t>
            </a:r>
          </a:p>
          <a:p>
            <a:pPr marL="0" indent="0">
              <a:buNone/>
            </a:pPr>
            <a:r>
              <a:rPr lang="en-IN" sz="2000" dirty="0">
                <a:latin typeface="Consolas" panose="020B0609020204030204" pitchFamily="49" charset="0"/>
              </a:rPr>
              <a:t>print('\n iterations ran : \n',</a:t>
            </a:r>
            <a:r>
              <a:rPr lang="en-IN" sz="2000" dirty="0" err="1">
                <a:latin typeface="Consolas" panose="020B0609020204030204" pitchFamily="49" charset="0"/>
              </a:rPr>
              <a:t>reg.n_iter</a:t>
            </a:r>
            <a:r>
              <a:rPr lang="en-IN" sz="2000" dirty="0">
                <a:latin typeface="Consolas" panose="020B0609020204030204" pitchFamily="49" charset="0"/>
              </a:rPr>
              <a:t>_);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print (</a:t>
            </a:r>
            <a:r>
              <a:rPr lang="en-US" sz="2000" dirty="0" err="1">
                <a:latin typeface="Consolas" panose="020B0609020204030204" pitchFamily="49" charset="0"/>
              </a:rPr>
              <a:t>reg.score</a:t>
            </a:r>
            <a:r>
              <a:rPr lang="en-US" sz="2000" dirty="0">
                <a:latin typeface="Consolas" panose="020B0609020204030204" pitchFamily="49" charset="0"/>
              </a:rPr>
              <a:t> (</a:t>
            </a:r>
            <a:r>
              <a:rPr lang="en-US" sz="2000" dirty="0" err="1">
                <a:latin typeface="Consolas" panose="020B0609020204030204" pitchFamily="49" charset="0"/>
              </a:rPr>
              <a:t>testX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  <a:r>
              <a:rPr lang="en-US" sz="2000" dirty="0" err="1">
                <a:latin typeface="Consolas" panose="020B0609020204030204" pitchFamily="49" charset="0"/>
              </a:rPr>
              <a:t>testY</a:t>
            </a:r>
            <a:r>
              <a:rPr lang="en-US" sz="2000" dirty="0">
                <a:latin typeface="Consolas" panose="020B0609020204030204" pitchFamily="49" charset="0"/>
              </a:rPr>
              <a:t>))</a:t>
            </a:r>
            <a:endParaRPr lang="en-IN" sz="2000" dirty="0">
              <a:latin typeface="Consolas" panose="020B0609020204030204" pitchFamily="49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590800"/>
            <a:ext cx="417492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996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R-Squared (Coefficient of Determination)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153399" cy="2895600"/>
          </a:xfrm>
        </p:spPr>
        <p:txBody>
          <a:bodyPr/>
          <a:lstStyle/>
          <a:p>
            <a:r>
              <a:rPr lang="en-US" dirty="0" err="1"/>
              <a:t>CoD</a:t>
            </a:r>
            <a:r>
              <a:rPr lang="en-US" dirty="0"/>
              <a:t>: a measure of how much change in output variable (y) is explained by changes in the input variable (x)</a:t>
            </a:r>
          </a:p>
          <a:p>
            <a:r>
              <a:rPr lang="en-US" dirty="0"/>
              <a:t>If the actual values of the dependent variable are y1, y2, … </a:t>
            </a:r>
            <a:r>
              <a:rPr lang="en-US" dirty="0" err="1"/>
              <a:t>yn</a:t>
            </a:r>
            <a:r>
              <a:rPr lang="en-US" dirty="0"/>
              <a:t>,</a:t>
            </a:r>
          </a:p>
          <a:p>
            <a:r>
              <a:rPr lang="en-US" dirty="0"/>
              <a:t>And the predicted values are f1, f2, … </a:t>
            </a:r>
            <a:r>
              <a:rPr lang="en-US" dirty="0" err="1"/>
              <a:t>fn</a:t>
            </a:r>
            <a:endParaRPr lang="en-US" dirty="0"/>
          </a:p>
          <a:p>
            <a:endParaRPr lang="en-IN" dirty="0"/>
          </a:p>
        </p:txBody>
      </p:sp>
      <p:pic>
        <p:nvPicPr>
          <p:cNvPr id="1026" name="Picture 2" descr="https://upload.wikimedia.org/wikipedia/commons/thumb/8/86/Coefficient_of_Determination.svg/400px-Coefficient_of_Determinat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572000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{\bar {y}}={\frac {1}{n}}\sum _{i=1}^{n}y_{i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6" descr="{\bar {y}}={\frac {1}{n}}\sum _{i=1}^{n}y_{i}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8" descr="{\bar {y}}={\frac {1}{n}}\sum _{i=1}^{n}y_{i}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04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Rentals in </a:t>
            </a:r>
            <a:r>
              <a:rPr lang="en-US" dirty="0" err="1"/>
              <a:t>Andheri</a:t>
            </a:r>
            <a:r>
              <a:rPr lang="en-US" dirty="0"/>
              <a:t> East, Mumbai</a:t>
            </a:r>
            <a:endParaRPr lang="en-IN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8604466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29200" y="1524000"/>
            <a:ext cx="3880066" cy="7571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27000">
              <a:schemeClr val="accent1"/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Source: www.housing.com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27-Oct-2017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52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 of Determination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99" y="914400"/>
            <a:ext cx="8093501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496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Gradient Descent Work Well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Tweak eta0 (learning rate)</a:t>
            </a:r>
          </a:p>
          <a:p>
            <a:r>
              <a:rPr lang="en-US" dirty="0"/>
              <a:t>Observe changes in J after each iteration (with verbose = 1), and if required, change eta0, </a:t>
            </a:r>
            <a:r>
              <a:rPr lang="en-US" dirty="0" err="1"/>
              <a:t>max_iter</a:t>
            </a:r>
            <a:r>
              <a:rPr lang="en-US" dirty="0"/>
              <a:t>, </a:t>
            </a:r>
            <a:r>
              <a:rPr lang="en-US" dirty="0" err="1"/>
              <a:t>tol</a:t>
            </a:r>
            <a:r>
              <a:rPr lang="en-US" dirty="0"/>
              <a:t>.</a:t>
            </a:r>
          </a:p>
          <a:p>
            <a:r>
              <a:rPr lang="en-US" dirty="0" err="1"/>
              <a:t>tol</a:t>
            </a:r>
            <a:r>
              <a:rPr lang="en-US" dirty="0"/>
              <a:t>: tolerance; if the change in the cost function between iterations is smaller than this value, no more iterations are run.</a:t>
            </a:r>
          </a:p>
          <a:p>
            <a:r>
              <a:rPr lang="en-US" dirty="0"/>
              <a:t>shuffle: True or False. Default is True. If True, the data is shuffled in each iteration. This is recommended, but initially, to benchmark the results against a standard dataset, you may like to temporarily set it to False.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IN" dirty="0" err="1">
                <a:latin typeface="Consolas" panose="020B0609020204030204" pitchFamily="49" charset="0"/>
              </a:rPr>
              <a:t>reg</a:t>
            </a:r>
            <a:r>
              <a:rPr lang="en-IN" dirty="0">
                <a:latin typeface="Consolas" panose="020B0609020204030204" pitchFamily="49" charset="0"/>
              </a:rPr>
              <a:t> = </a:t>
            </a:r>
            <a:r>
              <a:rPr lang="en-IN" dirty="0" err="1">
                <a:latin typeface="Consolas" panose="020B0609020204030204" pitchFamily="49" charset="0"/>
              </a:rPr>
              <a:t>SGDRegressor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 err="1">
                <a:latin typeface="Consolas" panose="020B0609020204030204" pitchFamily="49" charset="0"/>
              </a:rPr>
              <a:t>max_iter</a:t>
            </a:r>
            <a:r>
              <a:rPr lang="en-IN" dirty="0">
                <a:latin typeface="Consolas" panose="020B0609020204030204" pitchFamily="49" charset="0"/>
              </a:rPr>
              <a:t>=1000, eta0=0.0000001, </a:t>
            </a:r>
            <a:r>
              <a:rPr lang="en-IN" dirty="0" err="1">
                <a:latin typeface="Consolas" panose="020B0609020204030204" pitchFamily="49" charset="0"/>
              </a:rPr>
              <a:t>tol</a:t>
            </a:r>
            <a:r>
              <a:rPr lang="en-IN" dirty="0">
                <a:latin typeface="Consolas" panose="020B0609020204030204" pitchFamily="49" charset="0"/>
              </a:rPr>
              <a:t>=1000, shuffle=False)</a:t>
            </a:r>
          </a:p>
          <a:p>
            <a:pPr marL="0" indent="0">
              <a:buNone/>
            </a:pPr>
            <a:endParaRPr lang="en-IN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87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Tweaking Learning Rate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sufficiently small learning rate, J should decrease on each iteration.</a:t>
            </a:r>
          </a:p>
          <a:p>
            <a:r>
              <a:rPr lang="en-US" dirty="0"/>
              <a:t>But if it is too small, gradient descent can be slow to converge.</a:t>
            </a:r>
            <a:endParaRPr lang="en-IN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30" y="3200401"/>
            <a:ext cx="2563454" cy="1904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530" y="3200402"/>
            <a:ext cx="2558428" cy="1904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530" y="3200401"/>
            <a:ext cx="2541670" cy="1904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335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Random Splits Every Time</a:t>
            </a:r>
            <a:endParaRPr lang="en-I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399"/>
            <a:ext cx="2237862" cy="5722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40675"/>
            <a:ext cx="2248386" cy="5725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40674"/>
            <a:ext cx="2209801" cy="5673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533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Ensuring Same Split Every Time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from </a:t>
            </a:r>
            <a:r>
              <a:rPr lang="en-IN" dirty="0" err="1"/>
              <a:t>sklearn.model_selection</a:t>
            </a:r>
            <a:r>
              <a:rPr lang="en-IN" dirty="0"/>
              <a:t> import </a:t>
            </a:r>
            <a:r>
              <a:rPr lang="en-IN" dirty="0" err="1"/>
              <a:t>train_test_split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train, test = </a:t>
            </a:r>
            <a:r>
              <a:rPr lang="en-IN" dirty="0" err="1"/>
              <a:t>train_test_split</a:t>
            </a:r>
            <a:r>
              <a:rPr lang="en-IN" dirty="0"/>
              <a:t> (rentals, </a:t>
            </a:r>
            <a:r>
              <a:rPr lang="en-IN" dirty="0" err="1"/>
              <a:t>test_size</a:t>
            </a:r>
            <a:r>
              <a:rPr lang="en-IN" dirty="0"/>
              <a:t>=0.2, </a:t>
            </a:r>
            <a:r>
              <a:rPr lang="en-IN" b="1" dirty="0" err="1"/>
              <a:t>random_state</a:t>
            </a:r>
            <a:r>
              <a:rPr lang="en-IN" b="1" dirty="0"/>
              <a:t> = 9</a:t>
            </a:r>
            <a:r>
              <a:rPr lang="en-IN" dirty="0"/>
              <a:t>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62200"/>
            <a:ext cx="2286000" cy="4206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4" y="2349062"/>
            <a:ext cx="2238375" cy="4163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677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Predictions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# predict for the test data</a:t>
            </a:r>
          </a:p>
          <a:p>
            <a:pPr marL="0" indent="0">
              <a:buNone/>
            </a:pPr>
            <a:r>
              <a:rPr lang="en-IN" dirty="0" err="1">
                <a:latin typeface="Consolas" panose="020B0609020204030204" pitchFamily="49" charset="0"/>
              </a:rPr>
              <a:t>yhat</a:t>
            </a:r>
            <a:r>
              <a:rPr lang="en-IN" dirty="0">
                <a:latin typeface="Consolas" panose="020B0609020204030204" pitchFamily="49" charset="0"/>
              </a:rPr>
              <a:t> = </a:t>
            </a:r>
            <a:r>
              <a:rPr lang="en-IN" dirty="0" err="1">
                <a:latin typeface="Consolas" panose="020B0609020204030204" pitchFamily="49" charset="0"/>
              </a:rPr>
              <a:t>reg.predict</a:t>
            </a:r>
            <a:r>
              <a:rPr lang="en-IN" dirty="0">
                <a:latin typeface="Consolas" panose="020B0609020204030204" pitchFamily="49" charset="0"/>
              </a:rPr>
              <a:t> (</a:t>
            </a:r>
            <a:r>
              <a:rPr lang="en-IN" dirty="0" err="1">
                <a:latin typeface="Consolas" panose="020B0609020204030204" pitchFamily="49" charset="0"/>
              </a:rPr>
              <a:t>testX</a:t>
            </a:r>
            <a:r>
              <a:rPr lang="en-IN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</a:rPr>
              <a:t>result = </a:t>
            </a:r>
            <a:r>
              <a:rPr lang="en-IN" dirty="0" err="1">
                <a:latin typeface="Consolas" panose="020B0609020204030204" pitchFamily="49" charset="0"/>
              </a:rPr>
              <a:t>pandas.DataFrame</a:t>
            </a:r>
            <a:r>
              <a:rPr lang="en-IN" dirty="0">
                <a:latin typeface="Consolas" panose="020B0609020204030204" pitchFamily="49" charset="0"/>
              </a:rPr>
              <a:t>({'predictions': </a:t>
            </a:r>
            <a:r>
              <a:rPr lang="en-IN" dirty="0" err="1">
                <a:latin typeface="Consolas" panose="020B0609020204030204" pitchFamily="49" charset="0"/>
              </a:rPr>
              <a:t>yhat</a:t>
            </a:r>
            <a:r>
              <a:rPr lang="en-IN" dirty="0">
                <a:latin typeface="Consolas" panose="020B0609020204030204" pitchFamily="49" charset="0"/>
              </a:rPr>
              <a:t>, 'actual': </a:t>
            </a:r>
            <a:r>
              <a:rPr lang="en-IN" dirty="0" err="1">
                <a:latin typeface="Consolas" panose="020B0609020204030204" pitchFamily="49" charset="0"/>
              </a:rPr>
              <a:t>testY.values</a:t>
            </a:r>
            <a:r>
              <a:rPr lang="en-IN" dirty="0">
                <a:latin typeface="Consolas" panose="020B0609020204030204" pitchFamily="49" charset="0"/>
              </a:rPr>
              <a:t>[:,0]})</a:t>
            </a:r>
          </a:p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</a:rPr>
              <a:t>print (</a:t>
            </a:r>
            <a:r>
              <a:rPr lang="en-IN" dirty="0" err="1">
                <a:latin typeface="Consolas" panose="020B0609020204030204" pitchFamily="49" charset="0"/>
              </a:rPr>
              <a:t>result.head</a:t>
            </a:r>
            <a:r>
              <a:rPr lang="en-IN" dirty="0">
                <a:latin typeface="Consolas" panose="020B0609020204030204" pitchFamily="49" charset="0"/>
              </a:rPr>
              <a:t>(10))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204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 for User-Supplied Data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1800" dirty="0">
                <a:latin typeface="Consolas" panose="020B0609020204030204" pitchFamily="49" charset="0"/>
              </a:rPr>
              <a:t>choice = 'y'</a:t>
            </a:r>
          </a:p>
          <a:p>
            <a:pPr marL="0" indent="0">
              <a:buNone/>
            </a:pPr>
            <a:r>
              <a:rPr lang="en-IN" sz="1800" dirty="0">
                <a:latin typeface="Consolas" panose="020B0609020204030204" pitchFamily="49" charset="0"/>
              </a:rPr>
              <a:t>while choice == 'y':</a:t>
            </a:r>
          </a:p>
          <a:p>
            <a:pPr marL="0" indent="0">
              <a:buNone/>
            </a:pPr>
            <a:r>
              <a:rPr lang="en-IN" sz="1800" dirty="0">
                <a:latin typeface="Consolas" panose="020B0609020204030204" pitchFamily="49" charset="0"/>
              </a:rPr>
              <a:t>	area = input('\</a:t>
            </a:r>
            <a:r>
              <a:rPr lang="en-IN" sz="1800" dirty="0" err="1">
                <a:latin typeface="Consolas" panose="020B0609020204030204" pitchFamily="49" charset="0"/>
              </a:rPr>
              <a:t>nEnter</a:t>
            </a:r>
            <a:r>
              <a:rPr lang="en-IN" sz="1800" dirty="0">
                <a:latin typeface="Consolas" panose="020B0609020204030204" pitchFamily="49" charset="0"/>
              </a:rPr>
              <a:t> Area  :: ')</a:t>
            </a:r>
          </a:p>
          <a:p>
            <a:pPr marL="0" indent="0">
              <a:buNone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customTestX</a:t>
            </a:r>
            <a:r>
              <a:rPr lang="en-IN" sz="1800" dirty="0">
                <a:latin typeface="Consolas" panose="020B0609020204030204" pitchFamily="49" charset="0"/>
              </a:rPr>
              <a:t> = </a:t>
            </a:r>
            <a:r>
              <a:rPr lang="en-IN" sz="1800" dirty="0" err="1">
                <a:latin typeface="Consolas" panose="020B0609020204030204" pitchFamily="49" charset="0"/>
              </a:rPr>
              <a:t>pandas.DataFrame</a:t>
            </a:r>
            <a:r>
              <a:rPr lang="en-IN" sz="1800" dirty="0">
                <a:latin typeface="Consolas" panose="020B0609020204030204" pitchFamily="49" charset="0"/>
              </a:rPr>
              <a:t>({'area': area }, index=[0])</a:t>
            </a:r>
          </a:p>
          <a:p>
            <a:pPr marL="0" indent="0">
              <a:buNone/>
            </a:pPr>
            <a:r>
              <a:rPr lang="en-IN" sz="1800" dirty="0">
                <a:latin typeface="Consolas" panose="020B0609020204030204" pitchFamily="49" charset="0"/>
              </a:rPr>
              <a:t>	</a:t>
            </a:r>
            <a:r>
              <a:rPr lang="en-IN" sz="1800" dirty="0" err="1">
                <a:latin typeface="Consolas" panose="020B0609020204030204" pitchFamily="49" charset="0"/>
              </a:rPr>
              <a:t>yhat</a:t>
            </a:r>
            <a:r>
              <a:rPr lang="en-IN" sz="1800" dirty="0">
                <a:latin typeface="Consolas" panose="020B0609020204030204" pitchFamily="49" charset="0"/>
              </a:rPr>
              <a:t> = </a:t>
            </a:r>
            <a:r>
              <a:rPr lang="en-IN" sz="1800" dirty="0" err="1">
                <a:latin typeface="Consolas" panose="020B0609020204030204" pitchFamily="49" charset="0"/>
              </a:rPr>
              <a:t>model.predict</a:t>
            </a:r>
            <a:r>
              <a:rPr lang="en-IN" sz="1800" dirty="0">
                <a:latin typeface="Consolas" panose="020B0609020204030204" pitchFamily="49" charset="0"/>
              </a:rPr>
              <a:t> (</a:t>
            </a:r>
            <a:r>
              <a:rPr lang="en-IN" sz="1800" dirty="0" err="1">
                <a:latin typeface="Consolas" panose="020B0609020204030204" pitchFamily="49" charset="0"/>
              </a:rPr>
              <a:t>customTestX</a:t>
            </a:r>
            <a:r>
              <a:rPr lang="en-IN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IN" sz="1800" dirty="0">
                <a:latin typeface="Consolas" panose="020B0609020204030204" pitchFamily="49" charset="0"/>
              </a:rPr>
              <a:t>	print('\</a:t>
            </a:r>
            <a:r>
              <a:rPr lang="en-IN" sz="1800" dirty="0" err="1">
                <a:latin typeface="Consolas" panose="020B0609020204030204" pitchFamily="49" charset="0"/>
              </a:rPr>
              <a:t>nPrediction</a:t>
            </a:r>
            <a:r>
              <a:rPr lang="en-IN" sz="1800" dirty="0">
                <a:latin typeface="Consolas" panose="020B0609020204030204" pitchFamily="49" charset="0"/>
              </a:rPr>
              <a:t> result :: ',</a:t>
            </a:r>
            <a:r>
              <a:rPr lang="en-IN" sz="1800" dirty="0" err="1">
                <a:latin typeface="Consolas" panose="020B0609020204030204" pitchFamily="49" charset="0"/>
              </a:rPr>
              <a:t>yhat</a:t>
            </a:r>
            <a:r>
              <a:rPr lang="en-IN" sz="18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IN" sz="1800" dirty="0">
                <a:latin typeface="Consolas" panose="020B0609020204030204" pitchFamily="49" charset="0"/>
              </a:rPr>
              <a:t>	choice = input('\</a:t>
            </a:r>
            <a:r>
              <a:rPr lang="en-IN" sz="1800" dirty="0" err="1">
                <a:latin typeface="Consolas" panose="020B0609020204030204" pitchFamily="49" charset="0"/>
              </a:rPr>
              <a:t>ndo</a:t>
            </a:r>
            <a:r>
              <a:rPr lang="en-IN" sz="1800" dirty="0">
                <a:latin typeface="Consolas" panose="020B0609020204030204" pitchFamily="49" charset="0"/>
              </a:rPr>
              <a:t> you want to continue ? y-n :: ')</a:t>
            </a:r>
          </a:p>
        </p:txBody>
      </p:sp>
    </p:spTree>
    <p:extLst>
      <p:ext uri="{BB962C8B-B14F-4D97-AF65-F5344CB8AC3E}">
        <p14:creationId xmlns:p14="http://schemas.microsoft.com/office/powerpoint/2010/main" val="93278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Properties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>
                <a:latin typeface="Consolas" panose="020B0609020204030204" pitchFamily="49" charset="0"/>
              </a:rPr>
              <a:t>from </a:t>
            </a:r>
            <a:r>
              <a:rPr lang="en-IN" sz="2000" dirty="0" err="1">
                <a:latin typeface="Consolas" panose="020B0609020204030204" pitchFamily="49" charset="0"/>
              </a:rPr>
              <a:t>sklearn.metrics</a:t>
            </a:r>
            <a:r>
              <a:rPr lang="en-IN" sz="2000" dirty="0">
                <a:latin typeface="Consolas" panose="020B0609020204030204" pitchFamily="49" charset="0"/>
              </a:rPr>
              <a:t> import </a:t>
            </a:r>
            <a:r>
              <a:rPr lang="en-IN" sz="2000" dirty="0" err="1">
                <a:latin typeface="Consolas" panose="020B0609020204030204" pitchFamily="49" charset="0"/>
              </a:rPr>
              <a:t>mean_squared_error</a:t>
            </a:r>
            <a:r>
              <a:rPr lang="en-IN" sz="2000" dirty="0">
                <a:latin typeface="Consolas" panose="020B0609020204030204" pitchFamily="49" charset="0"/>
              </a:rPr>
              <a:t>, r2_score</a:t>
            </a:r>
          </a:p>
          <a:p>
            <a:pPr marL="0" indent="0">
              <a:buNone/>
            </a:pPr>
            <a:r>
              <a:rPr lang="en-IN" sz="2000" dirty="0">
                <a:latin typeface="Consolas" panose="020B0609020204030204" pitchFamily="49" charset="0"/>
              </a:rPr>
              <a:t>print ('Mean squared error: \n', </a:t>
            </a:r>
            <a:r>
              <a:rPr lang="en-IN" sz="2000" dirty="0" err="1">
                <a:latin typeface="Consolas" panose="020B0609020204030204" pitchFamily="49" charset="0"/>
              </a:rPr>
              <a:t>mean_squared_error</a:t>
            </a:r>
            <a:r>
              <a:rPr lang="en-IN" sz="2000" dirty="0">
                <a:latin typeface="Consolas" panose="020B0609020204030204" pitchFamily="49" charset="0"/>
              </a:rPr>
              <a:t> (</a:t>
            </a:r>
            <a:r>
              <a:rPr lang="en-IN" sz="2000" dirty="0" err="1">
                <a:latin typeface="Consolas" panose="020B0609020204030204" pitchFamily="49" charset="0"/>
              </a:rPr>
              <a:t>testY</a:t>
            </a:r>
            <a:r>
              <a:rPr lang="en-IN" sz="2000" dirty="0">
                <a:latin typeface="Consolas" panose="020B0609020204030204" pitchFamily="49" charset="0"/>
              </a:rPr>
              <a:t>, </a:t>
            </a:r>
            <a:r>
              <a:rPr lang="en-IN" sz="2000" dirty="0" err="1">
                <a:latin typeface="Consolas" panose="020B0609020204030204" pitchFamily="49" charset="0"/>
              </a:rPr>
              <a:t>yhat</a:t>
            </a:r>
            <a:r>
              <a:rPr lang="en-IN" sz="20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IN" sz="2000" dirty="0">
                <a:latin typeface="Consolas" panose="020B0609020204030204" pitchFamily="49" charset="0"/>
              </a:rPr>
              <a:t>print ('Variance score: \n', r2_score (</a:t>
            </a:r>
            <a:r>
              <a:rPr lang="en-IN" sz="2000" dirty="0" err="1">
                <a:latin typeface="Consolas" panose="020B0609020204030204" pitchFamily="49" charset="0"/>
              </a:rPr>
              <a:t>testY</a:t>
            </a:r>
            <a:r>
              <a:rPr lang="en-IN" sz="2000" dirty="0">
                <a:latin typeface="Consolas" panose="020B0609020204030204" pitchFamily="49" charset="0"/>
              </a:rPr>
              <a:t>, </a:t>
            </a:r>
            <a:r>
              <a:rPr lang="en-IN" sz="2000" dirty="0" err="1">
                <a:latin typeface="Consolas" panose="020B0609020204030204" pitchFamily="49" charset="0"/>
              </a:rPr>
              <a:t>yhat</a:t>
            </a:r>
            <a:r>
              <a:rPr lang="en-IN" sz="20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8791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Apply Gradient Descent using number of bedrooms also.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Apply Gradient Descent for diabetes dataset.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713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sure that the features are on a similar scale.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X1 (area) from 0 – 2000</a:t>
            </a:r>
            <a:endParaRPr lang="en-IN" dirty="0"/>
          </a:p>
          <a:p>
            <a:pPr lvl="1"/>
            <a:r>
              <a:rPr lang="en-US" dirty="0"/>
              <a:t>X2 (bedrooms) from 0 – 5</a:t>
            </a:r>
          </a:p>
          <a:p>
            <a:r>
              <a:rPr lang="en-US" dirty="0"/>
              <a:t>Convert</a:t>
            </a:r>
          </a:p>
          <a:p>
            <a:pPr lvl="1"/>
            <a:r>
              <a:rPr lang="en-US" dirty="0"/>
              <a:t>X1 = area / 2000</a:t>
            </a:r>
          </a:p>
          <a:p>
            <a:pPr lvl="1"/>
            <a:r>
              <a:rPr lang="en-US" dirty="0"/>
              <a:t>X2 = bedrooms / 5</a:t>
            </a:r>
          </a:p>
          <a:p>
            <a:r>
              <a:rPr lang="en-US" dirty="0"/>
              <a:t>What is the range of values of the new factors?</a:t>
            </a:r>
          </a:p>
        </p:txBody>
      </p:sp>
    </p:spTree>
    <p:extLst>
      <p:ext uri="{BB962C8B-B14F-4D97-AF65-F5344CB8AC3E}">
        <p14:creationId xmlns:p14="http://schemas.microsoft.com/office/powerpoint/2010/main" val="419162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Rentals in </a:t>
            </a:r>
            <a:r>
              <a:rPr lang="en-US" dirty="0" err="1"/>
              <a:t>Andheri</a:t>
            </a:r>
            <a:r>
              <a:rPr lang="en-US" dirty="0"/>
              <a:t> East, Mumbai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08" y="838200"/>
            <a:ext cx="4495800" cy="5758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952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Techniques of Feature Scaling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74025" cy="2514600"/>
          </a:xfrm>
        </p:spPr>
        <p:txBody>
          <a:bodyPr/>
          <a:lstStyle/>
          <a:p>
            <a:r>
              <a:rPr lang="en-US" dirty="0"/>
              <a:t>Data normalization (mean normalization)</a:t>
            </a:r>
          </a:p>
          <a:p>
            <a:pPr lvl="1"/>
            <a:r>
              <a:rPr lang="en-US" dirty="0"/>
              <a:t>X1 = area – average (area) / 2000. </a:t>
            </a:r>
          </a:p>
          <a:p>
            <a:pPr lvl="1"/>
            <a:r>
              <a:rPr lang="en-US" dirty="0"/>
              <a:t>Approximate range?</a:t>
            </a:r>
          </a:p>
          <a:p>
            <a:r>
              <a:rPr lang="en-US" dirty="0"/>
              <a:t>Data standardization</a:t>
            </a:r>
          </a:p>
          <a:p>
            <a:pPr lvl="1"/>
            <a:r>
              <a:rPr lang="en-US" dirty="0"/>
              <a:t>Shifting the distribution of each attribute to have a mean of zero, and a standard deviation of one.</a:t>
            </a:r>
          </a:p>
          <a:p>
            <a:pPr lvl="1"/>
            <a:r>
              <a:rPr lang="en-US" dirty="0"/>
              <a:t>Approximate range?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842468"/>
            <a:ext cx="2562997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31779" y="5366468"/>
            <a:ext cx="256299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Standard deviation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22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Standardization in </a:t>
            </a:r>
            <a:r>
              <a:rPr lang="en-US" dirty="0" err="1"/>
              <a:t>scikit</a:t>
            </a:r>
            <a:r>
              <a:rPr lang="en-US" dirty="0"/>
              <a:t>-learn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153400" cy="5334000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</a:rPr>
              <a:t>from </a:t>
            </a:r>
            <a:r>
              <a:rPr lang="en-IN" dirty="0" err="1">
                <a:latin typeface="Consolas" panose="020B0609020204030204" pitchFamily="49" charset="0"/>
              </a:rPr>
              <a:t>sklearn.preprocessing</a:t>
            </a:r>
            <a:r>
              <a:rPr lang="en-IN" dirty="0">
                <a:latin typeface="Consolas" panose="020B0609020204030204" pitchFamily="49" charset="0"/>
              </a:rPr>
              <a:t> import </a:t>
            </a:r>
            <a:r>
              <a:rPr lang="en-IN" dirty="0" err="1">
                <a:latin typeface="Consolas" panose="020B0609020204030204" pitchFamily="49" charset="0"/>
              </a:rPr>
              <a:t>StandardScaler</a:t>
            </a:r>
            <a:endParaRPr lang="en-I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dirty="0" err="1">
                <a:latin typeface="Consolas" panose="020B0609020204030204" pitchFamily="49" charset="0"/>
              </a:rPr>
              <a:t>scaler</a:t>
            </a:r>
            <a:r>
              <a:rPr lang="en-IN" dirty="0">
                <a:latin typeface="Consolas" panose="020B0609020204030204" pitchFamily="49" charset="0"/>
              </a:rPr>
              <a:t> = </a:t>
            </a:r>
            <a:r>
              <a:rPr lang="en-IN" dirty="0" err="1">
                <a:latin typeface="Consolas" panose="020B0609020204030204" pitchFamily="49" charset="0"/>
              </a:rPr>
              <a:t>StandardScaler</a:t>
            </a:r>
            <a:r>
              <a:rPr lang="en-IN" dirty="0"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IN" dirty="0" err="1">
                <a:latin typeface="Consolas" panose="020B0609020204030204" pitchFamily="49" charset="0"/>
              </a:rPr>
              <a:t>trainX</a:t>
            </a:r>
            <a:r>
              <a:rPr lang="en-IN" dirty="0">
                <a:latin typeface="Consolas" panose="020B0609020204030204" pitchFamily="49" charset="0"/>
              </a:rPr>
              <a:t> =</a:t>
            </a:r>
            <a:r>
              <a:rPr lang="en-IN" dirty="0" err="1">
                <a:latin typeface="Consolas" panose="020B0609020204030204" pitchFamily="49" charset="0"/>
              </a:rPr>
              <a:t>scaler.fit_transform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 err="1">
                <a:latin typeface="Consolas" panose="020B0609020204030204" pitchFamily="49" charset="0"/>
              </a:rPr>
              <a:t>trainX</a:t>
            </a:r>
            <a:r>
              <a:rPr lang="en-IN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IN" dirty="0" err="1">
                <a:latin typeface="Consolas" panose="020B0609020204030204" pitchFamily="49" charset="0"/>
              </a:rPr>
              <a:t>testX</a:t>
            </a:r>
            <a:r>
              <a:rPr lang="en-IN" dirty="0">
                <a:latin typeface="Consolas" panose="020B0609020204030204" pitchFamily="49" charset="0"/>
              </a:rPr>
              <a:t>=</a:t>
            </a:r>
            <a:r>
              <a:rPr lang="en-IN" dirty="0" err="1">
                <a:latin typeface="Consolas" panose="020B0609020204030204" pitchFamily="49" charset="0"/>
              </a:rPr>
              <a:t>scaler.fit_transform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 err="1">
                <a:latin typeface="Consolas" panose="020B0609020204030204" pitchFamily="49" charset="0"/>
              </a:rPr>
              <a:t>testX</a:t>
            </a:r>
            <a:r>
              <a:rPr lang="en-IN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595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 of User-Supplied Data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000" dirty="0">
                <a:latin typeface="Consolas" panose="020B0609020204030204" pitchFamily="49" charset="0"/>
              </a:rPr>
              <a:t>choice = 'y'</a:t>
            </a:r>
          </a:p>
          <a:p>
            <a:pPr marL="0" indent="0">
              <a:buNone/>
            </a:pPr>
            <a:r>
              <a:rPr lang="en-IN" sz="2000" dirty="0">
                <a:latin typeface="Consolas" panose="020B0609020204030204" pitchFamily="49" charset="0"/>
              </a:rPr>
              <a:t>while choice == 'y':</a:t>
            </a:r>
          </a:p>
          <a:p>
            <a:pPr marL="0" indent="0">
              <a:buNone/>
            </a:pPr>
            <a:r>
              <a:rPr lang="en-IN" sz="2000" dirty="0">
                <a:latin typeface="Consolas" panose="020B0609020204030204" pitchFamily="49" charset="0"/>
              </a:rPr>
              <a:t>	area = input('\</a:t>
            </a:r>
            <a:r>
              <a:rPr lang="en-IN" sz="2000" dirty="0" err="1">
                <a:latin typeface="Consolas" panose="020B0609020204030204" pitchFamily="49" charset="0"/>
              </a:rPr>
              <a:t>nEnter</a:t>
            </a:r>
            <a:r>
              <a:rPr lang="en-IN" sz="2000" dirty="0">
                <a:latin typeface="Consolas" panose="020B0609020204030204" pitchFamily="49" charset="0"/>
              </a:rPr>
              <a:t> Area  :: ')</a:t>
            </a:r>
          </a:p>
          <a:p>
            <a:pPr marL="0" indent="0">
              <a:buNone/>
            </a:pPr>
            <a:r>
              <a:rPr lang="en-IN" sz="2000" dirty="0">
                <a:latin typeface="Consolas" panose="020B0609020204030204" pitchFamily="49" charset="0"/>
              </a:rPr>
              <a:t>	bedrooms = input('\</a:t>
            </a:r>
            <a:r>
              <a:rPr lang="en-IN" sz="2000" dirty="0" err="1">
                <a:latin typeface="Consolas" panose="020B0609020204030204" pitchFamily="49" charset="0"/>
              </a:rPr>
              <a:t>nEnter</a:t>
            </a:r>
            <a:r>
              <a:rPr lang="en-IN" sz="2000" dirty="0">
                <a:latin typeface="Consolas" panose="020B0609020204030204" pitchFamily="49" charset="0"/>
              </a:rPr>
              <a:t> Bedrooms  :: ')</a:t>
            </a:r>
          </a:p>
          <a:p>
            <a:pPr marL="0" indent="0">
              <a:buNone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customTestX</a:t>
            </a:r>
            <a:r>
              <a:rPr lang="en-IN" sz="2000" dirty="0">
                <a:latin typeface="Consolas" panose="020B0609020204030204" pitchFamily="49" charset="0"/>
              </a:rPr>
              <a:t> = </a:t>
            </a:r>
            <a:r>
              <a:rPr lang="en-IN" sz="2000" dirty="0" err="1">
                <a:latin typeface="Consolas" panose="020B0609020204030204" pitchFamily="49" charset="0"/>
              </a:rPr>
              <a:t>pandas.DataFrame</a:t>
            </a:r>
            <a:r>
              <a:rPr lang="en-IN" sz="2000" dirty="0">
                <a:latin typeface="Consolas" panose="020B0609020204030204" pitchFamily="49" charset="0"/>
              </a:rPr>
              <a:t>({'area': area </a:t>
            </a:r>
            <a:r>
              <a:rPr lang="en-IN" sz="2000" dirty="0" smtClean="0">
                <a:latin typeface="Consolas" panose="020B0609020204030204" pitchFamily="49" charset="0"/>
              </a:rPr>
              <a:t>, \</a:t>
            </a:r>
          </a:p>
          <a:p>
            <a:pPr marL="0" indent="0">
              <a:buNone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smtClean="0">
                <a:latin typeface="Consolas" panose="020B0609020204030204" pitchFamily="49" charset="0"/>
              </a:rPr>
              <a:t>	'bedrooms</a:t>
            </a:r>
            <a:r>
              <a:rPr lang="en-IN" sz="2000" dirty="0">
                <a:latin typeface="Consolas" panose="020B0609020204030204" pitchFamily="49" charset="0"/>
              </a:rPr>
              <a:t>': bedrooms }, index=[0])</a:t>
            </a:r>
          </a:p>
          <a:p>
            <a:pPr marL="0" indent="0">
              <a:buNone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err="1">
                <a:latin typeface="Consolas" panose="020B0609020204030204" pitchFamily="49" charset="0"/>
              </a:rPr>
              <a:t>yhat</a:t>
            </a:r>
            <a:r>
              <a:rPr lang="en-IN" sz="2000" dirty="0">
                <a:latin typeface="Consolas" panose="020B0609020204030204" pitchFamily="49" charset="0"/>
              </a:rPr>
              <a:t> = </a:t>
            </a:r>
            <a:r>
              <a:rPr lang="en-IN" sz="2000" dirty="0" err="1">
                <a:latin typeface="Consolas" panose="020B0609020204030204" pitchFamily="49" charset="0"/>
              </a:rPr>
              <a:t>model.predict</a:t>
            </a:r>
            <a:r>
              <a:rPr lang="en-IN" sz="2000" dirty="0">
                <a:latin typeface="Consolas" panose="020B0609020204030204" pitchFamily="49" charset="0"/>
              </a:rPr>
              <a:t> (</a:t>
            </a:r>
            <a:r>
              <a:rPr lang="en-IN" sz="2000" dirty="0" err="1" smtClean="0">
                <a:latin typeface="Consolas" panose="020B0609020204030204" pitchFamily="49" charset="0"/>
              </a:rPr>
              <a:t>scaler.fit_transform</a:t>
            </a:r>
            <a:r>
              <a:rPr lang="en-IN" sz="2000" dirty="0" smtClean="0">
                <a:latin typeface="Consolas" panose="020B0609020204030204" pitchFamily="49" charset="0"/>
              </a:rPr>
              <a:t> \</a:t>
            </a:r>
          </a:p>
          <a:p>
            <a:pPr marL="0" indent="0">
              <a:buNone/>
            </a:pPr>
            <a:r>
              <a:rPr lang="en-IN" sz="2000" dirty="0">
                <a:latin typeface="Consolas" panose="020B0609020204030204" pitchFamily="49" charset="0"/>
              </a:rPr>
              <a:t>	</a:t>
            </a:r>
            <a:r>
              <a:rPr lang="en-IN" sz="2000" dirty="0" smtClean="0">
                <a:latin typeface="Consolas" panose="020B0609020204030204" pitchFamily="49" charset="0"/>
              </a:rPr>
              <a:t>	(</a:t>
            </a:r>
            <a:r>
              <a:rPr lang="en-IN" sz="2000" dirty="0" err="1">
                <a:latin typeface="Consolas" panose="020B0609020204030204" pitchFamily="49" charset="0"/>
              </a:rPr>
              <a:t>customTestX</a:t>
            </a:r>
            <a:r>
              <a:rPr lang="en-IN" sz="20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IN" sz="2000" dirty="0">
                <a:latin typeface="Consolas" panose="020B0609020204030204" pitchFamily="49" charset="0"/>
              </a:rPr>
              <a:t>	print('\</a:t>
            </a:r>
            <a:r>
              <a:rPr lang="en-IN" sz="2000" dirty="0" err="1">
                <a:latin typeface="Consolas" panose="020B0609020204030204" pitchFamily="49" charset="0"/>
              </a:rPr>
              <a:t>nPrediction</a:t>
            </a:r>
            <a:r>
              <a:rPr lang="en-IN" sz="2000" dirty="0">
                <a:latin typeface="Consolas" panose="020B0609020204030204" pitchFamily="49" charset="0"/>
              </a:rPr>
              <a:t> result :: ',</a:t>
            </a:r>
            <a:r>
              <a:rPr lang="en-IN" sz="2000" dirty="0" err="1">
                <a:latin typeface="Consolas" panose="020B0609020204030204" pitchFamily="49" charset="0"/>
              </a:rPr>
              <a:t>yhat</a:t>
            </a:r>
            <a:r>
              <a:rPr lang="en-IN" sz="2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IN" sz="2000" dirty="0">
                <a:latin typeface="Consolas" panose="020B0609020204030204" pitchFamily="49" charset="0"/>
              </a:rPr>
              <a:t>	choice = input('\</a:t>
            </a:r>
            <a:r>
              <a:rPr lang="en-IN" sz="2000" dirty="0" err="1">
                <a:latin typeface="Consolas" panose="020B0609020204030204" pitchFamily="49" charset="0"/>
              </a:rPr>
              <a:t>ndo</a:t>
            </a:r>
            <a:r>
              <a:rPr lang="en-IN" sz="2000" dirty="0">
                <a:latin typeface="Consolas" panose="020B0609020204030204" pitchFamily="49" charset="0"/>
              </a:rPr>
              <a:t> you want to continue ? y-n :: ')</a:t>
            </a:r>
          </a:p>
          <a:p>
            <a:pPr marL="0" indent="0">
              <a:buNone/>
            </a:pPr>
            <a:r>
              <a:rPr lang="en-IN" sz="2000" dirty="0">
                <a:latin typeface="Consolas" panose="020B0609020204030204" pitchFamily="49" charset="0"/>
              </a:rPr>
              <a:t>    </a:t>
            </a:r>
          </a:p>
          <a:p>
            <a:pPr marL="0" indent="0">
              <a:buNone/>
            </a:pPr>
            <a:r>
              <a:rPr lang="en-IN" sz="2000" dirty="0">
                <a:latin typeface="Consolas" panose="020B0609020204030204" pitchFamily="49" charset="0"/>
              </a:rPr>
              <a:t>print('End')</a:t>
            </a:r>
          </a:p>
        </p:txBody>
      </p:sp>
    </p:spTree>
    <p:extLst>
      <p:ext uri="{BB962C8B-B14F-4D97-AF65-F5344CB8AC3E}">
        <p14:creationId xmlns:p14="http://schemas.microsoft.com/office/powerpoint/2010/main" val="211641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Could rentals depend (better) on:</a:t>
            </a:r>
          </a:p>
          <a:p>
            <a:pPr lvl="1"/>
            <a:r>
              <a:rPr lang="en-US" dirty="0"/>
              <a:t>Spaciousness of house (area / bedrooms)</a:t>
            </a:r>
          </a:p>
          <a:p>
            <a:pPr lvl="1"/>
            <a:r>
              <a:rPr lang="en-US" dirty="0"/>
              <a:t>Bedroom-square</a:t>
            </a:r>
          </a:p>
          <a:p>
            <a:pPr lvl="1"/>
            <a:r>
              <a:rPr lang="en-US" dirty="0"/>
              <a:t>Square root of bedrooms</a:t>
            </a:r>
          </a:p>
          <a:p>
            <a:pPr lvl="1"/>
            <a:r>
              <a:rPr lang="en-US" dirty="0"/>
              <a:t>Other such powers of x?</a:t>
            </a:r>
          </a:p>
          <a:p>
            <a:pPr lvl="1"/>
            <a:endParaRPr lang="en-US" dirty="0"/>
          </a:p>
          <a:p>
            <a:pPr lvl="1"/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124200"/>
            <a:ext cx="7881425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333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higher powers of features, feature scaling becomes even more important.</a:t>
            </a:r>
          </a:p>
          <a:p>
            <a:r>
              <a:rPr lang="en-US" dirty="0"/>
              <a:t>You can:</a:t>
            </a:r>
          </a:p>
          <a:p>
            <a:pPr lvl="1"/>
            <a:r>
              <a:rPr lang="en-US" dirty="0"/>
              <a:t>Manually generate the required powers of features, or</a:t>
            </a:r>
          </a:p>
          <a:p>
            <a:pPr lvl="1"/>
            <a:r>
              <a:rPr lang="en-US" dirty="0"/>
              <a:t>Use the </a:t>
            </a:r>
            <a:r>
              <a:rPr lang="en-US" dirty="0" err="1"/>
              <a:t>PolynomialFeatures</a:t>
            </a:r>
            <a:r>
              <a:rPr lang="en-US" dirty="0"/>
              <a:t> class from </a:t>
            </a:r>
            <a:r>
              <a:rPr lang="en-US" dirty="0" err="1"/>
              <a:t>scikit</a:t>
            </a:r>
            <a:r>
              <a:rPr lang="en-US" dirty="0"/>
              <a:t>-learn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065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Computing Polynomial Expressions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</a:rPr>
              <a:t>import </a:t>
            </a:r>
            <a:r>
              <a:rPr lang="en-IN" dirty="0" err="1">
                <a:latin typeface="Consolas" panose="020B0609020204030204" pitchFamily="49" charset="0"/>
              </a:rPr>
              <a:t>numpy</a:t>
            </a:r>
            <a:endParaRPr lang="en-I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dirty="0" err="1">
                <a:latin typeface="Consolas" panose="020B0609020204030204" pitchFamily="49" charset="0"/>
              </a:rPr>
              <a:t>full_data</a:t>
            </a:r>
            <a:r>
              <a:rPr lang="en-IN" dirty="0">
                <a:latin typeface="Consolas" panose="020B0609020204030204" pitchFamily="49" charset="0"/>
              </a:rPr>
              <a:t> = </a:t>
            </a:r>
            <a:r>
              <a:rPr lang="en-IN" dirty="0" err="1">
                <a:latin typeface="Consolas" panose="020B0609020204030204" pitchFamily="49" charset="0"/>
              </a:rPr>
              <a:t>pandas.DataFrame</a:t>
            </a:r>
            <a:r>
              <a:rPr lang="en-IN" dirty="0">
                <a:latin typeface="Consolas" panose="020B0609020204030204" pitchFamily="49" charset="0"/>
              </a:rPr>
              <a:t> ({'area':</a:t>
            </a:r>
            <a:r>
              <a:rPr lang="en-IN" dirty="0" err="1">
                <a:latin typeface="Consolas" panose="020B0609020204030204" pitchFamily="49" charset="0"/>
              </a:rPr>
              <a:t>full_data.area</a:t>
            </a:r>
            <a:r>
              <a:rPr lang="en-IN" dirty="0">
                <a:latin typeface="Consolas" panose="020B0609020204030204" pitchFamily="49" charset="0"/>
              </a:rPr>
              <a:t>, 'bedrooms':</a:t>
            </a:r>
            <a:r>
              <a:rPr lang="en-IN" dirty="0" err="1">
                <a:latin typeface="Consolas" panose="020B0609020204030204" pitchFamily="49" charset="0"/>
              </a:rPr>
              <a:t>full_data.bedrooms</a:t>
            </a:r>
            <a:r>
              <a:rPr lang="en-IN" dirty="0">
                <a:latin typeface="Consolas" panose="020B0609020204030204" pitchFamily="49" charset="0"/>
              </a:rPr>
              <a:t>, '</a:t>
            </a:r>
            <a:r>
              <a:rPr lang="en-IN" dirty="0" err="1">
                <a:latin typeface="Consolas" panose="020B0609020204030204" pitchFamily="49" charset="0"/>
              </a:rPr>
              <a:t>br</a:t>
            </a:r>
            <a:r>
              <a:rPr lang="en-IN" dirty="0">
                <a:latin typeface="Consolas" panose="020B0609020204030204" pitchFamily="49" charset="0"/>
              </a:rPr>
              <a:t>-square' : </a:t>
            </a:r>
            <a:r>
              <a:rPr lang="en-IN" dirty="0" err="1">
                <a:latin typeface="Consolas" panose="020B0609020204030204" pitchFamily="49" charset="0"/>
              </a:rPr>
              <a:t>full_data.bedrooms</a:t>
            </a:r>
            <a:r>
              <a:rPr lang="en-IN" dirty="0">
                <a:latin typeface="Consolas" panose="020B0609020204030204" pitchFamily="49" charset="0"/>
              </a:rPr>
              <a:t> * </a:t>
            </a:r>
            <a:r>
              <a:rPr lang="en-IN" dirty="0" err="1">
                <a:latin typeface="Consolas" panose="020B0609020204030204" pitchFamily="49" charset="0"/>
              </a:rPr>
              <a:t>full_data.bedrooms</a:t>
            </a:r>
            <a:r>
              <a:rPr lang="en-IN" dirty="0">
                <a:latin typeface="Consolas" panose="020B0609020204030204" pitchFamily="49" charset="0"/>
              </a:rPr>
              <a:t> ,'</a:t>
            </a:r>
            <a:r>
              <a:rPr lang="en-IN" dirty="0" err="1">
                <a:latin typeface="Consolas" panose="020B0609020204030204" pitchFamily="49" charset="0"/>
              </a:rPr>
              <a:t>br</a:t>
            </a:r>
            <a:r>
              <a:rPr lang="en-IN" dirty="0">
                <a:latin typeface="Consolas" panose="020B0609020204030204" pitchFamily="49" charset="0"/>
              </a:rPr>
              <a:t>-root' : </a:t>
            </a:r>
            <a:r>
              <a:rPr lang="en-IN" dirty="0" err="1">
                <a:latin typeface="Consolas" panose="020B0609020204030204" pitchFamily="49" charset="0"/>
              </a:rPr>
              <a:t>numpy.sqrt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 err="1">
                <a:latin typeface="Consolas" panose="020B0609020204030204" pitchFamily="49" charset="0"/>
              </a:rPr>
              <a:t>full_data.bedrooms</a:t>
            </a:r>
            <a:r>
              <a:rPr lang="en-IN" dirty="0">
                <a:latin typeface="Consolas" panose="020B0609020204030204" pitchFamily="49" charset="0"/>
              </a:rPr>
              <a:t>) , 'spacious' :</a:t>
            </a:r>
            <a:r>
              <a:rPr lang="en-IN" dirty="0" err="1">
                <a:latin typeface="Consolas" panose="020B0609020204030204" pitchFamily="49" charset="0"/>
              </a:rPr>
              <a:t>full_data.area</a:t>
            </a:r>
            <a:r>
              <a:rPr lang="en-IN" dirty="0">
                <a:latin typeface="Consolas" panose="020B0609020204030204" pitchFamily="49" charset="0"/>
              </a:rPr>
              <a:t> / </a:t>
            </a:r>
            <a:r>
              <a:rPr lang="en-IN" dirty="0" err="1">
                <a:latin typeface="Consolas" panose="020B0609020204030204" pitchFamily="49" charset="0"/>
              </a:rPr>
              <a:t>full_data.bedrooms</a:t>
            </a:r>
            <a:r>
              <a:rPr lang="en-IN" dirty="0">
                <a:latin typeface="Consolas" panose="020B0609020204030204" pitchFamily="49" charset="0"/>
              </a:rPr>
              <a:t> , 'cost':</a:t>
            </a:r>
            <a:r>
              <a:rPr lang="en-IN" dirty="0" err="1">
                <a:latin typeface="Consolas" panose="020B0609020204030204" pitchFamily="49" charset="0"/>
              </a:rPr>
              <a:t>full_data.cost</a:t>
            </a:r>
            <a:r>
              <a:rPr lang="en-IN" dirty="0"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98866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Polynomial Expressions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</a:rPr>
              <a:t>from </a:t>
            </a:r>
            <a:r>
              <a:rPr lang="en-IN" dirty="0" err="1">
                <a:latin typeface="Consolas" panose="020B0609020204030204" pitchFamily="49" charset="0"/>
              </a:rPr>
              <a:t>sklearn.preprocessing</a:t>
            </a:r>
            <a:r>
              <a:rPr lang="en-IN" dirty="0">
                <a:latin typeface="Consolas" panose="020B0609020204030204" pitchFamily="49" charset="0"/>
              </a:rPr>
              <a:t> import </a:t>
            </a:r>
            <a:r>
              <a:rPr lang="en-IN" dirty="0" err="1">
                <a:latin typeface="Consolas" panose="020B0609020204030204" pitchFamily="49" charset="0"/>
              </a:rPr>
              <a:t>PolynomialFeatures</a:t>
            </a:r>
            <a:endParaRPr lang="en-IN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</a:rPr>
              <a:t>poly = </a:t>
            </a:r>
            <a:r>
              <a:rPr lang="en-IN" dirty="0" err="1">
                <a:latin typeface="Consolas" panose="020B0609020204030204" pitchFamily="49" charset="0"/>
              </a:rPr>
              <a:t>PolynomialFeatures</a:t>
            </a:r>
            <a:r>
              <a:rPr lang="en-IN" dirty="0">
                <a:latin typeface="Consolas" panose="020B0609020204030204" pitchFamily="49" charset="0"/>
              </a:rPr>
              <a:t>(2)</a:t>
            </a:r>
          </a:p>
          <a:p>
            <a:pPr marL="0" indent="0">
              <a:buNone/>
            </a:pPr>
            <a:r>
              <a:rPr lang="en-IN" dirty="0" err="1">
                <a:latin typeface="Consolas" panose="020B0609020204030204" pitchFamily="49" charset="0"/>
              </a:rPr>
              <a:t>trainX</a:t>
            </a:r>
            <a:r>
              <a:rPr lang="en-IN" dirty="0">
                <a:latin typeface="Consolas" panose="020B0609020204030204" pitchFamily="49" charset="0"/>
              </a:rPr>
              <a:t> = </a:t>
            </a:r>
            <a:r>
              <a:rPr lang="en-IN" dirty="0" err="1">
                <a:latin typeface="Consolas" panose="020B0609020204030204" pitchFamily="49" charset="0"/>
              </a:rPr>
              <a:t>poly.fit_transform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 err="1">
                <a:latin typeface="Consolas" panose="020B0609020204030204" pitchFamily="49" charset="0"/>
              </a:rPr>
              <a:t>trainX</a:t>
            </a:r>
            <a:r>
              <a:rPr lang="en-IN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IN" dirty="0" err="1">
                <a:latin typeface="Consolas" panose="020B0609020204030204" pitchFamily="49" charset="0"/>
              </a:rPr>
              <a:t>testX</a:t>
            </a:r>
            <a:r>
              <a:rPr lang="en-IN" dirty="0">
                <a:latin typeface="Consolas" panose="020B0609020204030204" pitchFamily="49" charset="0"/>
              </a:rPr>
              <a:t> = </a:t>
            </a:r>
            <a:r>
              <a:rPr lang="en-IN" dirty="0" err="1">
                <a:latin typeface="Consolas" panose="020B0609020204030204" pitchFamily="49" charset="0"/>
              </a:rPr>
              <a:t>poly.fit_transform</a:t>
            </a:r>
            <a:r>
              <a:rPr lang="en-IN" dirty="0">
                <a:latin typeface="Consolas" panose="020B0609020204030204" pitchFamily="49" charset="0"/>
              </a:rPr>
              <a:t>(</a:t>
            </a:r>
            <a:r>
              <a:rPr lang="en-IN" dirty="0" err="1">
                <a:latin typeface="Consolas" panose="020B0609020204030204" pitchFamily="49" charset="0"/>
              </a:rPr>
              <a:t>testX</a:t>
            </a:r>
            <a:r>
              <a:rPr lang="en-IN" dirty="0"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9209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Equation Method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alternative approach to gradient descent.</a:t>
                </a:r>
              </a:p>
              <a:p>
                <a:r>
                  <a:rPr lang="en-US" dirty="0"/>
                  <a:t>Method to solve for theta analytically.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650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750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247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 	y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33000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55000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10500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dirty="0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b="0" i="1" dirty="0" smtClean="0">
                                    <a:latin typeface="Cambria Math"/>
                                    <a:ea typeface="Cambria Math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/>
                                    <a:ea typeface="Cambria Math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/>
                            <a:ea typeface="Cambria Math"/>
                          </a:rPr>
                          <m:t>−1</m:t>
                        </m:r>
                      </m:sup>
                    </m:sSup>
                    <m:r>
                      <a:rPr lang="en-US" b="0" i="1" dirty="0" smtClean="0">
                        <a:latin typeface="Cambria Math"/>
                        <a:ea typeface="Cambria Math"/>
                      </a:rPr>
                      <m:t>∗(</m:t>
                    </m:r>
                    <m:sSup>
                      <m:sSupPr>
                        <m:ctrlPr>
                          <a:rPr lang="en-US" i="1" dirty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  <a:ea typeface="Cambria Math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  <a:ea typeface="Cambria Math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57" t="-1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733800" y="3124200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284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84728175"/>
                  </p:ext>
                </p:extLst>
              </p:nvPr>
            </p:nvGraphicFramePr>
            <p:xfrm>
              <a:off x="533400" y="1143000"/>
              <a:ext cx="8074026" cy="539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0000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4264026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Gradient Descent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Normal</a:t>
                          </a:r>
                          <a:r>
                            <a:rPr lang="en-US" sz="2400" baseline="0" dirty="0"/>
                            <a:t> Equation</a:t>
                          </a:r>
                          <a:endParaRPr lang="en-I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Need to choose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0" dirty="0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sz="2400" i="1" dirty="0" smtClean="0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oMath>
                          </a14:m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No need to choose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0" dirty="0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sz="2400" i="1" dirty="0" smtClean="0">
                                  <a:latin typeface="Cambria Math"/>
                                  <a:ea typeface="Cambria Math"/>
                                </a:rPr>
                                <m:t>𝛼</m:t>
                              </m:r>
                            </m:oMath>
                          </a14:m>
                          <a:endParaRPr lang="en-I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Needs many iterations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Does not need iterations</a:t>
                          </a:r>
                          <a:endParaRPr lang="en-I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Feature scaling improves performance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No need to do feature scaling</a:t>
                          </a:r>
                          <a:endParaRPr lang="en-I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Works well even if n is very large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Inverting a (n</a:t>
                          </a:r>
                          <a:r>
                            <a:rPr lang="en-US" sz="2400" baseline="0" dirty="0"/>
                            <a:t> * n) matrix is O(n^3). Therefore, slow if n is very large.(such as 10,000)</a:t>
                          </a:r>
                          <a:endParaRPr lang="en-I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Works well for more sophisticated algorithms such as logistic regression also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Does not work for</a:t>
                          </a:r>
                          <a:r>
                            <a:rPr lang="en-US" sz="2400" baseline="0" dirty="0"/>
                            <a:t> logistic regression and other more sophisticated algorithms</a:t>
                          </a:r>
                          <a:endParaRPr lang="en-I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NA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Some matrices are not invertible; will not work in those cases.</a:t>
                          </a:r>
                          <a:endParaRPr lang="en-I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=""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84728175"/>
                  </p:ext>
                </p:extLst>
              </p:nvPr>
            </p:nvGraphicFramePr>
            <p:xfrm>
              <a:off x="533400" y="1143000"/>
              <a:ext cx="8074026" cy="53949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0000"/>
                    <a:gridCol w="4264026"/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Gradient Descent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Normal</a:t>
                          </a:r>
                          <a:r>
                            <a:rPr lang="en-US" sz="2400" baseline="0" dirty="0" smtClean="0"/>
                            <a:t> Equation</a:t>
                          </a:r>
                          <a:endParaRPr lang="en-IN" sz="24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60" t="-110667" r="-111840" b="-100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89557" t="-110667" b="-1009333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Needs many iterations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Does not need iterations</a:t>
                          </a:r>
                          <a:endParaRPr lang="en-IN" sz="2400" dirty="0"/>
                        </a:p>
                      </a:txBody>
                      <a:tcPr/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Feature scaling improves performance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No need to do feature scaling</a:t>
                          </a:r>
                          <a:endParaRPr lang="en-IN" sz="2400" dirty="0"/>
                        </a:p>
                      </a:txBody>
                      <a:tcPr/>
                    </a:tc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Works well even if n is very large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Inverting a (n</a:t>
                          </a:r>
                          <a:r>
                            <a:rPr lang="en-US" sz="2400" baseline="0" dirty="0" smtClean="0"/>
                            <a:t> * n) matrix is O(n^3). Therefore, slow if n is very large.(such as 10,000)</a:t>
                          </a:r>
                          <a:endParaRPr lang="en-IN" sz="2400" dirty="0"/>
                        </a:p>
                      </a:txBody>
                      <a:tcPr/>
                    </a:tc>
                  </a:tr>
                  <a:tr h="118872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Works well for more sophisticated algorithms such as logistic regression also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Does not work for</a:t>
                          </a:r>
                          <a:r>
                            <a:rPr lang="en-US" sz="2400" baseline="0" dirty="0" smtClean="0"/>
                            <a:t> logistic regression and other more sophisticated algorithms</a:t>
                          </a:r>
                          <a:endParaRPr lang="en-IN" sz="2400" dirty="0"/>
                        </a:p>
                      </a:txBody>
                      <a:tcPr/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NA</a:t>
                          </a:r>
                          <a:endParaRPr lang="en-I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Some matrices are not invertible; will not work in those cases.</a:t>
                          </a:r>
                          <a:endParaRPr lang="en-IN" sz="24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0723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in </a:t>
            </a:r>
            <a:r>
              <a:rPr lang="en-US" dirty="0" err="1"/>
              <a:t>scikit</a:t>
            </a:r>
            <a:r>
              <a:rPr lang="en-US" dirty="0"/>
              <a:t>-learn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LinearRegression</a:t>
            </a:r>
            <a:r>
              <a:rPr lang="en-US" dirty="0"/>
              <a:t> class provides another implementation of the ordinary least squares linear regression.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IN" sz="2000" dirty="0">
                <a:latin typeface="Consolas" pitchFamily="49" charset="0"/>
              </a:rPr>
              <a:t># define the model</a:t>
            </a:r>
          </a:p>
          <a:p>
            <a:pPr marL="0" indent="0">
              <a:buNone/>
            </a:pPr>
            <a:r>
              <a:rPr lang="en-IN" sz="2000" dirty="0">
                <a:latin typeface="Consolas" pitchFamily="49" charset="0"/>
              </a:rPr>
              <a:t>from </a:t>
            </a:r>
            <a:r>
              <a:rPr lang="en-IN" sz="2000" dirty="0" err="1">
                <a:latin typeface="Consolas" pitchFamily="49" charset="0"/>
              </a:rPr>
              <a:t>sklearn.linear_model</a:t>
            </a:r>
            <a:r>
              <a:rPr lang="en-IN" sz="2000" dirty="0">
                <a:latin typeface="Consolas" pitchFamily="49" charset="0"/>
              </a:rPr>
              <a:t> import </a:t>
            </a:r>
            <a:r>
              <a:rPr lang="en-IN" sz="2000" dirty="0" err="1">
                <a:latin typeface="Consolas" pitchFamily="49" charset="0"/>
              </a:rPr>
              <a:t>LinearRegression</a:t>
            </a:r>
            <a:endParaRPr lang="en-IN" sz="2000" dirty="0">
              <a:latin typeface="Consolas" pitchFamily="49" charset="0"/>
            </a:endParaRPr>
          </a:p>
          <a:p>
            <a:pPr marL="0" indent="0">
              <a:buNone/>
            </a:pPr>
            <a:r>
              <a:rPr lang="en-IN" sz="2000" dirty="0" err="1">
                <a:latin typeface="Consolas" pitchFamily="49" charset="0"/>
              </a:rPr>
              <a:t>reg</a:t>
            </a:r>
            <a:r>
              <a:rPr lang="en-IN" sz="2000" dirty="0">
                <a:latin typeface="Consolas" pitchFamily="49" charset="0"/>
              </a:rPr>
              <a:t> = </a:t>
            </a:r>
            <a:r>
              <a:rPr lang="en-IN" sz="2000" dirty="0" err="1">
                <a:latin typeface="Consolas" pitchFamily="49" charset="0"/>
              </a:rPr>
              <a:t>LinearRegression</a:t>
            </a:r>
            <a:r>
              <a:rPr lang="en-IN" sz="2000" dirty="0">
                <a:latin typeface="Consolas" pitchFamily="49" charset="0"/>
              </a:rPr>
              <a:t>()</a:t>
            </a:r>
          </a:p>
          <a:p>
            <a:pPr marL="0" indent="0">
              <a:buNone/>
            </a:pPr>
            <a:endParaRPr lang="en-IN" sz="2000" dirty="0">
              <a:latin typeface="Consolas" pitchFamily="49" charset="0"/>
            </a:endParaRPr>
          </a:p>
          <a:p>
            <a:pPr marL="0" indent="0">
              <a:buNone/>
            </a:pPr>
            <a:r>
              <a:rPr lang="en-IN" sz="2000" dirty="0">
                <a:latin typeface="Consolas" pitchFamily="49" charset="0"/>
              </a:rPr>
              <a:t># train the model</a:t>
            </a:r>
          </a:p>
          <a:p>
            <a:pPr marL="0" indent="0">
              <a:buNone/>
            </a:pPr>
            <a:r>
              <a:rPr lang="en-IN" sz="2000" dirty="0" err="1">
                <a:latin typeface="Consolas" pitchFamily="49" charset="0"/>
              </a:rPr>
              <a:t>reg.fit</a:t>
            </a:r>
            <a:r>
              <a:rPr lang="en-IN" sz="2000" dirty="0">
                <a:latin typeface="Consolas" pitchFamily="49" charset="0"/>
              </a:rPr>
              <a:t> (</a:t>
            </a:r>
            <a:r>
              <a:rPr lang="en-IN" sz="2000" dirty="0" err="1">
                <a:latin typeface="Consolas" pitchFamily="49" charset="0"/>
              </a:rPr>
              <a:t>trainX</a:t>
            </a:r>
            <a:r>
              <a:rPr lang="en-IN" sz="2000" dirty="0">
                <a:latin typeface="Consolas" pitchFamily="49" charset="0"/>
              </a:rPr>
              <a:t>, </a:t>
            </a:r>
            <a:r>
              <a:rPr lang="en-IN" sz="2000" dirty="0" err="1">
                <a:latin typeface="Consolas" pitchFamily="49" charset="0"/>
              </a:rPr>
              <a:t>trainY</a:t>
            </a:r>
            <a:r>
              <a:rPr lang="en-IN" sz="2000" dirty="0">
                <a:latin typeface="Consolas" pitchFamily="49" charset="0"/>
              </a:rPr>
              <a:t>)</a:t>
            </a:r>
          </a:p>
          <a:p>
            <a:pPr marL="0" indent="0">
              <a:buNone/>
            </a:pPr>
            <a:r>
              <a:rPr lang="en-IN" sz="2000" dirty="0">
                <a:latin typeface="Consolas" pitchFamily="49" charset="0"/>
              </a:rPr>
              <a:t>r2 = </a:t>
            </a:r>
            <a:r>
              <a:rPr lang="en-IN" sz="2000" dirty="0" err="1">
                <a:latin typeface="Consolas" pitchFamily="49" charset="0"/>
              </a:rPr>
              <a:t>reg.score</a:t>
            </a:r>
            <a:r>
              <a:rPr lang="en-IN" sz="2000" dirty="0">
                <a:latin typeface="Consolas" pitchFamily="49" charset="0"/>
              </a:rPr>
              <a:t>(</a:t>
            </a:r>
            <a:r>
              <a:rPr lang="en-IN" sz="2000" dirty="0" err="1">
                <a:latin typeface="Consolas" pitchFamily="49" charset="0"/>
              </a:rPr>
              <a:t>testX</a:t>
            </a:r>
            <a:r>
              <a:rPr lang="en-IN" sz="2000" dirty="0">
                <a:latin typeface="Consolas" pitchFamily="49" charset="0"/>
              </a:rPr>
              <a:t>, </a:t>
            </a:r>
            <a:r>
              <a:rPr lang="en-IN" sz="2000" dirty="0" err="1">
                <a:latin typeface="Consolas" pitchFamily="49" charset="0"/>
              </a:rPr>
              <a:t>testY</a:t>
            </a:r>
            <a:r>
              <a:rPr lang="en-IN" sz="2000" dirty="0">
                <a:latin typeface="Consolas" pitchFamily="49" charset="0"/>
              </a:rPr>
              <a:t>)</a:t>
            </a:r>
          </a:p>
          <a:p>
            <a:pPr marL="0" indent="0">
              <a:buNone/>
            </a:pPr>
            <a:r>
              <a:rPr lang="en-IN" sz="2000" dirty="0">
                <a:latin typeface="Consolas" pitchFamily="49" charset="0"/>
              </a:rPr>
              <a:t>print ('r2: \n', r2)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341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x Rent</a:t>
            </a:r>
            <a:endParaRPr lang="en-IN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94" y="914400"/>
            <a:ext cx="7467600" cy="5640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Connector 21"/>
          <p:cNvCxnSpPr/>
          <p:nvPr/>
        </p:nvCxnSpPr>
        <p:spPr bwMode="auto">
          <a:xfrm flipV="1">
            <a:off x="2286000" y="2286000"/>
            <a:ext cx="5105400" cy="32766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4038600" y="4450596"/>
            <a:ext cx="0" cy="1645404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/>
          <p:nvPr/>
        </p:nvCxnSpPr>
        <p:spPr bwMode="auto">
          <a:xfrm flipH="1">
            <a:off x="1828800" y="4450596"/>
            <a:ext cx="2209800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8111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Ordinary Least Squares (OLS) regression has the BLUE property</a:t>
            </a:r>
          </a:p>
          <a:p>
            <a:pPr lvl="1"/>
            <a:r>
              <a:rPr lang="en-US" b="1" dirty="0"/>
              <a:t>Best</a:t>
            </a:r>
          </a:p>
          <a:p>
            <a:pPr lvl="1"/>
            <a:r>
              <a:rPr lang="en-US" dirty="0"/>
              <a:t>Linear</a:t>
            </a:r>
          </a:p>
          <a:p>
            <a:pPr lvl="1"/>
            <a:r>
              <a:rPr lang="en-US" b="1" dirty="0"/>
              <a:t>Unbiased</a:t>
            </a:r>
          </a:p>
          <a:p>
            <a:pPr lvl="1"/>
            <a:r>
              <a:rPr lang="en-US" dirty="0"/>
              <a:t>Estimates</a:t>
            </a:r>
          </a:p>
          <a:p>
            <a:r>
              <a:rPr lang="en-US" dirty="0"/>
              <a:t>Unbiased?</a:t>
            </a:r>
          </a:p>
          <a:p>
            <a:pPr lvl="1"/>
            <a:r>
              <a:rPr lang="en-US" dirty="0"/>
              <a:t>If we run regression multiple times over different subsets of data, the coefficients are always close to the average of these coefficients across all runs. </a:t>
            </a:r>
          </a:p>
          <a:p>
            <a:pPr lvl="1"/>
            <a:r>
              <a:rPr lang="en-US" dirty="0"/>
              <a:t>In other words, variance in the coefficients is very low.</a:t>
            </a:r>
          </a:p>
          <a:p>
            <a:r>
              <a:rPr lang="en-US" dirty="0"/>
              <a:t>But if there is high </a:t>
            </a:r>
            <a:r>
              <a:rPr lang="en-IN" dirty="0" err="1"/>
              <a:t>collinearity</a:t>
            </a:r>
            <a:r>
              <a:rPr lang="en-US" dirty="0"/>
              <a:t> among the features, the variance in the coefficients becomes high. This is high bias.</a:t>
            </a:r>
          </a:p>
          <a:p>
            <a:r>
              <a:rPr lang="en-US" dirty="0" err="1"/>
              <a:t>Collinearity</a:t>
            </a:r>
            <a:r>
              <a:rPr lang="en-US" dirty="0"/>
              <a:t>: the features having high correlation among themselves.</a:t>
            </a:r>
          </a:p>
        </p:txBody>
      </p:sp>
    </p:spTree>
    <p:extLst>
      <p:ext uri="{BB962C8B-B14F-4D97-AF65-F5344CB8AC3E}">
        <p14:creationId xmlns:p14="http://schemas.microsoft.com/office/powerpoint/2010/main" val="410661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eliminate this bias?</a:t>
            </a:r>
          </a:p>
          <a:p>
            <a:r>
              <a:rPr lang="en-US" dirty="0"/>
              <a:t>We don’t want the coefficients to become too big.</a:t>
            </a:r>
          </a:p>
          <a:p>
            <a:r>
              <a:rPr lang="en-US" dirty="0"/>
              <a:t>Ridge regression minimizes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>		sum of OLS,</a:t>
            </a:r>
            <a:br>
              <a:rPr lang="en-IN" dirty="0"/>
            </a:br>
            <a:r>
              <a:rPr lang="en-IN" dirty="0"/>
              <a:t>		such that</a:t>
            </a:r>
            <a:br>
              <a:rPr lang="en-IN" dirty="0"/>
            </a:br>
            <a:r>
              <a:rPr lang="en-IN" dirty="0"/>
              <a:t>		the sum of squares of coefficients &lt;= c^2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	where c is 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634" y="3358056"/>
            <a:ext cx="3324225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040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80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1981200"/>
            <a:ext cx="901065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405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</a:rPr>
              <a:t>from </a:t>
            </a:r>
            <a:r>
              <a:rPr lang="en-IN" dirty="0" err="1">
                <a:latin typeface="Consolas" panose="020B0609020204030204" pitchFamily="49" charset="0"/>
              </a:rPr>
              <a:t>sklearn.linear_model</a:t>
            </a:r>
            <a:r>
              <a:rPr lang="en-IN" dirty="0">
                <a:latin typeface="Consolas" panose="020B0609020204030204" pitchFamily="49" charset="0"/>
              </a:rPr>
              <a:t> import Ridge</a:t>
            </a:r>
          </a:p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</a:rPr>
              <a:t>model = Ridge (alpha = 1)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09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all features have a meaningful impact on the outcome? How do we reduce the number of features from the model without a significant impact on the quality of predictions.</a:t>
            </a:r>
          </a:p>
          <a:p>
            <a:r>
              <a:rPr lang="en-US" dirty="0"/>
              <a:t>This is where Lasso Regression comes in.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728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74025" cy="990600"/>
          </a:xfrm>
        </p:spPr>
        <p:txBody>
          <a:bodyPr/>
          <a:lstStyle/>
          <a:p>
            <a:r>
              <a:rPr lang="en-US" dirty="0"/>
              <a:t>This is a linear model trained with L1 prior as </a:t>
            </a:r>
            <a:r>
              <a:rPr lang="en-US" dirty="0" err="1"/>
              <a:t>regularizer</a:t>
            </a:r>
            <a:r>
              <a:rPr lang="en-US" dirty="0"/>
              <a:t>.</a:t>
            </a:r>
          </a:p>
          <a:p>
            <a:r>
              <a:rPr lang="en-US" dirty="0"/>
              <a:t>L1 is the sum of all the coefficients (L2 is the sum of OLS).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49474"/>
            <a:ext cx="9144000" cy="361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135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0" y="1147763"/>
            <a:ext cx="49149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806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</a:t>
            </a:r>
            <a:r>
              <a:rPr lang="en-US" dirty="0" err="1"/>
              <a:t>sparsifies</a:t>
            </a:r>
            <a:r>
              <a:rPr lang="en-US" dirty="0"/>
              <a:t> the vector of coefficients. In simpler terms, it makes some coefficients zero if they have a very small impact on the outcome.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</a:rPr>
              <a:t>from </a:t>
            </a:r>
            <a:r>
              <a:rPr lang="en-IN" dirty="0" err="1">
                <a:latin typeface="Consolas" panose="020B0609020204030204" pitchFamily="49" charset="0"/>
              </a:rPr>
              <a:t>sklearn.linear_model</a:t>
            </a:r>
            <a:r>
              <a:rPr lang="en-IN" dirty="0">
                <a:latin typeface="Consolas" panose="020B0609020204030204" pitchFamily="49" charset="0"/>
              </a:rPr>
              <a:t> import Lasso</a:t>
            </a:r>
          </a:p>
          <a:p>
            <a:pPr marL="0" indent="0">
              <a:buNone/>
            </a:pPr>
            <a:r>
              <a:rPr lang="en-IN" dirty="0">
                <a:latin typeface="Consolas" panose="020B0609020204030204" pitchFamily="49" charset="0"/>
              </a:rPr>
              <a:t>model = Lasso ()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539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Logistic Regression (Classification)</a:t>
            </a:r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053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Univariate</a:t>
            </a:r>
            <a:r>
              <a:rPr lang="en-US" dirty="0"/>
              <a:t> Linear Regression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 with one input variable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08688"/>
            <a:ext cx="1828800" cy="4684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612" y="1676400"/>
            <a:ext cx="4905375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 bwMode="auto">
          <a:xfrm flipV="1">
            <a:off x="4138612" y="2667000"/>
            <a:ext cx="3733800" cy="24384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2932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Mail: spam or not</a:t>
            </a:r>
          </a:p>
          <a:p>
            <a:r>
              <a:rPr lang="en-US" dirty="0"/>
              <a:t>Borrower likely to default or not</a:t>
            </a:r>
          </a:p>
          <a:p>
            <a:r>
              <a:rPr lang="en-US" dirty="0"/>
              <a:t>Tumor: malignant or benign</a:t>
            </a:r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757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 women screened with possibility for breast cancer.</a:t>
            </a:r>
          </a:p>
          <a:p>
            <a:r>
              <a:rPr lang="en-US" dirty="0"/>
              <a:t>Source: https://www.kaggle.com/yuqing01/breast-cancer/data</a:t>
            </a:r>
          </a:p>
          <a:p>
            <a:r>
              <a:rPr lang="en-US" dirty="0"/>
              <a:t>Let us consider just one predictor initially: </a:t>
            </a:r>
            <a:r>
              <a:rPr lang="en-US" dirty="0" err="1"/>
              <a:t>area_mean</a:t>
            </a:r>
            <a:r>
              <a:rPr lang="en-US" dirty="0"/>
              <a:t> to predict diagnosis.</a:t>
            </a:r>
          </a:p>
        </p:txBody>
      </p:sp>
    </p:spTree>
    <p:extLst>
      <p:ext uri="{BB962C8B-B14F-4D97-AF65-F5344CB8AC3E}">
        <p14:creationId xmlns:p14="http://schemas.microsoft.com/office/powerpoint/2010/main" val="401460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Breast Cancer Data</a:t>
            </a:r>
            <a:endParaRPr lang="en-IN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66800"/>
            <a:ext cx="6934200" cy="5369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664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(?)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14400"/>
            <a:ext cx="7315200" cy="5623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054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(Classification)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should have the property that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0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≤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)≤</m:t>
                    </m:r>
                  </m:oMath>
                </a14:m>
                <a:r>
                  <a:rPr lang="en-US" dirty="0"/>
                  <a:t> 1</a:t>
                </a:r>
              </a:p>
              <a:p>
                <a:r>
                  <a:rPr lang="en-US" dirty="0"/>
                  <a:t>Originally, in linear regression: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)= </m:t>
                    </m:r>
                    <m:r>
                      <a:rPr lang="en-US" i="1" dirty="0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b="0" i="1" baseline="30000" dirty="0" smtClean="0">
                        <a:latin typeface="Cambria Math"/>
                        <a:ea typeface="Cambria Math"/>
                      </a:rPr>
                      <m:t>𝑇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logistic regression: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)= </m:t>
                    </m:r>
                    <m:r>
                      <a:rPr lang="en-US" i="1" dirty="0" smtClean="0">
                        <a:latin typeface="Cambria Math"/>
                      </a:rPr>
                      <m:t>𝑔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i="1" baseline="30000" dirty="0">
                        <a:latin typeface="Cambria Math"/>
                        <a:ea typeface="Cambria Math"/>
                      </a:rPr>
                      <m:t>𝑇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𝑋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𝑔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𝑎</m:t>
                    </m:r>
                    <m:r>
                      <a:rPr lang="en-US" i="1" dirty="0" smtClean="0">
                        <a:latin typeface="Cambria Math"/>
                      </a:rPr>
                      <m:t>) =</m:t>
                    </m:r>
                    <m:f>
                      <m:fPr>
                        <m:ctrlPr>
                          <a:rPr lang="en-US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/>
                              </a:rPr>
                              <m:t>𝑎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This is called the sigmoid function.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57" t="-1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953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Sigmoid Function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1611" y="4572000"/>
                <a:ext cx="8074025" cy="1905000"/>
              </a:xfrm>
            </p:spPr>
            <p:txBody>
              <a:bodyPr/>
              <a:lstStyle/>
              <a:p>
                <a:r>
                  <a:rPr lang="en-US" dirty="0"/>
                  <a:t>It is guaranteed that: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0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≤ </m:t>
                    </m:r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)≤</m:t>
                    </m:r>
                    <m:r>
                      <m:rPr>
                        <m:nor/>
                      </m:rPr>
                      <a:rPr lang="en-US" dirty="0"/>
                      <m:t> 1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)=</m:t>
                    </m:r>
                    <m:f>
                      <m:f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 dirty="0">
                                <a:latin typeface="Cambria Math"/>
                              </a:rPr>
                              <m:t>−(</m:t>
                            </m:r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  <m:r>
                              <a:rPr lang="en-US" i="1" baseline="30000" dirty="0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𝑋</m:t>
                            </m:r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1611" y="4572000"/>
                <a:ext cx="8074025" cy="1905000"/>
              </a:xfrm>
              <a:blipFill rotWithShape="1">
                <a:blip r:embed="rId2"/>
                <a:stretch>
                  <a:fillRect l="-1208" t="-44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s://upload.wikimedia.org/wikipedia/commons/thumb/8/88/Logistic-curve.svg/320px-Logistic-curve.sv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01"/>
          <a:stretch/>
        </p:blipFill>
        <p:spPr bwMode="auto">
          <a:xfrm>
            <a:off x="1705850" y="859220"/>
            <a:ext cx="5685549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41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=1 </m:t>
                        </m:r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; 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/>
                        <a:ea typeface="Cambria Math"/>
                      </a:rPr>
                      <m:t>≥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0.5</m:t>
                    </m:r>
                  </m:oMath>
                </a14:m>
                <a:r>
                  <a:rPr lang="en-US" dirty="0"/>
                  <a:t>, we predict y = 1</a:t>
                </a:r>
                <a:br>
                  <a:rPr lang="en-US" dirty="0"/>
                </a:br>
                <a:r>
                  <a:rPr lang="en-US" dirty="0"/>
                  <a:t>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 dirty="0" smtClean="0">
                        <a:latin typeface="Cambria Math"/>
                        <a:ea typeface="Cambria Math"/>
                      </a:rPr>
                      <m:t>&lt;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0.5</m:t>
                    </m:r>
                  </m:oMath>
                </a14:m>
                <a:r>
                  <a:rPr lang="en-US" dirty="0"/>
                  <a:t>, we predict y = 0</a:t>
                </a:r>
                <a:endParaRPr lang="en-IN" dirty="0"/>
              </a:p>
              <a:p>
                <a:r>
                  <a:rPr lang="en-US" dirty="0"/>
                  <a:t>In other words,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i="1" baseline="30000" dirty="0">
                        <a:latin typeface="Cambria Math"/>
                        <a:ea typeface="Cambria Math"/>
                      </a:rPr>
                      <m:t>𝑇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𝑋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 ≥ 0</m:t>
                    </m:r>
                  </m:oMath>
                </a14:m>
                <a:r>
                  <a:rPr lang="en-US" dirty="0"/>
                  <a:t>, then predict y = 1</a:t>
                </a:r>
                <a:br>
                  <a:rPr lang="en-US" dirty="0"/>
                </a:br>
                <a:r>
                  <a:rPr lang="en-US" dirty="0"/>
                  <a:t>and if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i="1" baseline="30000" dirty="0">
                        <a:latin typeface="Cambria Math"/>
                        <a:ea typeface="Cambria Math"/>
                      </a:rPr>
                      <m:t>𝑇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𝑋</m:t>
                    </m:r>
                    <m:r>
                      <a:rPr lang="en-US" i="1" dirty="0" smtClean="0">
                        <a:latin typeface="Cambria Math"/>
                        <a:ea typeface="Cambria Math"/>
                      </a:rPr>
                      <m:t>&lt;</m:t>
                    </m:r>
                    <m:r>
                      <a:rPr lang="en-US" i="1" dirty="0">
                        <a:latin typeface="Cambria Math"/>
                      </a:rPr>
                      <m:t> 0</m:t>
                    </m:r>
                  </m:oMath>
                </a14:m>
                <a:r>
                  <a:rPr lang="en-US" dirty="0"/>
                  <a:t>, then predict y = 0.</a:t>
                </a:r>
                <a:endParaRPr lang="en-I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57" t="-1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161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1143000"/>
                <a:ext cx="8074025" cy="2895600"/>
              </a:xfrm>
            </p:spPr>
            <p:txBody>
              <a:bodyPr/>
              <a:lstStyle/>
              <a:p>
                <a:pPr marL="339725" lvl="1" indent="-339725">
                  <a:spcBef>
                    <a:spcPts val="600"/>
                  </a:spcBef>
                  <a:buFont typeface="Times New Roman" pitchFamily="18" charset="0"/>
                  <a:buChar char="•"/>
                </a:pPr>
                <a:r>
                  <a:rPr lang="en-US" sz="2400" dirty="0"/>
                  <a:t>In linear regression:</a:t>
                </a:r>
                <a:br>
                  <a:rPr lang="en-US" sz="2400" dirty="0"/>
                </a:br>
                <a:r>
                  <a:rPr lang="en-US" sz="800" dirty="0"/>
                  <a:t/>
                </a:r>
                <a:br>
                  <a:rPr lang="en-US" sz="800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/>
                            <a:ea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− 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b="1" dirty="0"/>
              </a:p>
              <a:p>
                <a:r>
                  <a:rPr lang="en-US" dirty="0"/>
                  <a:t>Since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)=</m:t>
                    </m:r>
                    <m:f>
                      <m:fPr>
                        <m:ctrlPr>
                          <a:rPr lang="en-US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latin typeface="Cambria Math"/>
                          </a:rPr>
                          <m:t>1+</m:t>
                        </m:r>
                        <m:sSup>
                          <m:sSupPr>
                            <m:ctrlPr>
                              <a:rPr lang="en-US" i="1" dirty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𝜃</m:t>
                            </m:r>
                            <m:r>
                              <a:rPr lang="en-US" i="1" baseline="30000" dirty="0">
                                <a:latin typeface="Cambria Math"/>
                                <a:ea typeface="Cambria Math"/>
                              </a:rPr>
                              <m:t>𝑇</m:t>
                            </m:r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𝑋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>is a non-linear function,</a:t>
                </a:r>
                <a:br>
                  <a:rPr lang="en-US" dirty="0"/>
                </a:br>
                <a:r>
                  <a:rPr lang="en-US" dirty="0"/>
                  <a:t>the cost function turns out to be a non-convex function.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143000"/>
                <a:ext cx="8074025" cy="2895600"/>
              </a:xfrm>
              <a:blipFill rotWithShape="1">
                <a:blip r:embed="rId2"/>
                <a:stretch>
                  <a:fillRect l="-1057" t="-2947" b="-757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C:\Users\Manish.Rajhans\Pictures\NonConvexGrap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49" y="4038600"/>
            <a:ext cx="3496866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anish.Rajhans\Downloads\ConvexGrap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664" y="4038600"/>
            <a:ext cx="3509736" cy="253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93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Cost Function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en-US" i="1" dirty="0">
                          <a:latin typeface="Cambria Math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 dirty="0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dirty="0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dirty="0">
                                    <a:latin typeface="Cambria Math"/>
                                  </a:rPr>
                                  <m:t>l</m:t>
                                </m:r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/>
                                  </a:rPr>
                                  <m:t>og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latin typeface="Cambria Math"/>
                                  </a:rPr>
                                  <m:t>⁡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))</m:t>
                                </m:r>
                              </m:e>
                              <m:e>
                                <m:r>
                                  <a:rPr lang="en-US" i="1" dirty="0">
                                    <a:latin typeface="Cambria Math"/>
                                  </a:rPr>
                                  <m:t>𝑖𝑓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dirty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/>
                                  </a:rPr>
                                  <m:t>log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⁡(1−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/>
                                        <a:ea typeface="Cambria Math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))</m:t>
                                </m:r>
                              </m:e>
                              <m:e>
                                <m:r>
                                  <a:rPr lang="en-US" i="1" dirty="0">
                                    <a:latin typeface="Cambria Math"/>
                                  </a:rPr>
                                  <m:t>𝑖𝑓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i="1" dirty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y=1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0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392714"/>
            <a:ext cx="3352800" cy="2639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450524"/>
            <a:ext cx="4305300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91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Cost Function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𝑦</m:t>
                    </m:r>
                    <m:r>
                      <a:rPr lang="en-US" i="1" dirty="0" smtClean="0">
                        <a:latin typeface="Cambria Math"/>
                      </a:rPr>
                      <m:t> = 1,</m:t>
                    </m:r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r>
                      <m:rPr>
                        <m:brk m:alnAt="7"/>
                      </m:rP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i="1" dirty="0">
                        <a:latin typeface="Cambria Math"/>
                      </a:rPr>
                      <m:t>𝑥</m:t>
                    </m:r>
                    <m:r>
                      <a:rPr lang="en-US" i="1" dirty="0">
                        <a:latin typeface="Cambria Math"/>
                      </a:rPr>
                      <m:t>)= 1, </m:t>
                    </m:r>
                    <m:r>
                      <a:rPr lang="en-US" i="1" dirty="0" smtClean="0">
                        <a:latin typeface="Cambria Math"/>
                      </a:rPr>
                      <m:t>𝑐𝑜𝑠𝑡</m:t>
                    </m:r>
                    <m:r>
                      <a:rPr lang="en-US" i="1" dirty="0" smtClean="0">
                        <a:latin typeface="Cambria Math"/>
                      </a:rPr>
                      <m:t> = ?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𝑦</m:t>
                    </m:r>
                    <m:r>
                      <a:rPr lang="en-US" i="1" dirty="0" smtClean="0">
                        <a:latin typeface="Cambria Math"/>
                      </a:rPr>
                      <m:t> = 1,</m:t>
                    </m:r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r>
                      <m:rPr>
                        <m:brk m:alnAt="7"/>
                      </m:rP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i="1" dirty="0">
                        <a:latin typeface="Cambria Math"/>
                      </a:rPr>
                      <m:t>𝑥</m:t>
                    </m:r>
                    <m:r>
                      <a:rPr lang="en-US" i="1" dirty="0">
                        <a:latin typeface="Cambria Math"/>
                      </a:rPr>
                      <m:t>)= 0, </m:t>
                    </m:r>
                    <m:r>
                      <a:rPr lang="en-US" i="1" dirty="0" smtClean="0">
                        <a:latin typeface="Cambria Math"/>
                      </a:rPr>
                      <m:t>𝑐𝑜𝑠𝑡</m:t>
                    </m:r>
                    <m:r>
                      <a:rPr lang="en-US" i="1" dirty="0" smtClean="0">
                        <a:latin typeface="Cambria Math"/>
                      </a:rPr>
                      <m:t> = 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57" t="-16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872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PradyumnThemeColors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2D2DB9"/>
      </a:hlink>
      <a:folHlink>
        <a:srgbClr val="B2B2B2"/>
      </a:folHlink>
    </a:clrScheme>
    <a:fontScheme name="Default Design">
      <a:majorFont>
        <a:latin typeface="Tahoma"/>
        <a:ea typeface="Arial Unicode MS"/>
        <a:cs typeface="Arial Unicode MS"/>
      </a:majorFont>
      <a:minorFont>
        <a:latin typeface="Times New Roman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4572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4572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42493</TotalTime>
  <Words>4823</Words>
  <Application>Microsoft Office PowerPoint</Application>
  <PresentationFormat>On-screen Show (4:3)</PresentationFormat>
  <Paragraphs>692</Paragraphs>
  <Slides>153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54" baseType="lpstr">
      <vt:lpstr>Default Design</vt:lpstr>
      <vt:lpstr>Machine Learning</vt:lpstr>
      <vt:lpstr>Acknowledgements</vt:lpstr>
      <vt:lpstr>What is Machine Learning?</vt:lpstr>
      <vt:lpstr>Machine Learning Prerequisites</vt:lpstr>
      <vt:lpstr>Some Terminology</vt:lpstr>
      <vt:lpstr>Rentals in Andheri East, Mumbai</vt:lpstr>
      <vt:lpstr>Rentals in Andheri East, Mumbai</vt:lpstr>
      <vt:lpstr>Area x Rent</vt:lpstr>
      <vt:lpstr>Univariate Linear Regression</vt:lpstr>
      <vt:lpstr>Notation</vt:lpstr>
      <vt:lpstr>Learning Algorithm</vt:lpstr>
      <vt:lpstr>Hypothesis</vt:lpstr>
      <vt:lpstr>Hypothesis</vt:lpstr>
      <vt:lpstr>Cost Function: One Candidate</vt:lpstr>
      <vt:lpstr>Cost Function Formula</vt:lpstr>
      <vt:lpstr>Lab: Manually Regressing, Using MS Excel</vt:lpstr>
      <vt:lpstr>Alternative Cost Function</vt:lpstr>
      <vt:lpstr>Lab: Manually Regressing, Using MS Excel</vt:lpstr>
      <vt:lpstr>Impact of Changes in θ_1  on J(θ_1)</vt:lpstr>
      <vt:lpstr>Impact of Changes in θ_0  and θ_1  on J(θ_0, θ_1)</vt:lpstr>
      <vt:lpstr>Gradient Descent</vt:lpstr>
      <vt:lpstr>Simultaneous Updates</vt:lpstr>
      <vt:lpstr>Simultaneous Updates</vt:lpstr>
      <vt:lpstr>What are α and ∂/(∂θ_0 )</vt:lpstr>
      <vt:lpstr>Lab: Gradient Descent using MS Excel</vt:lpstr>
      <vt:lpstr>Lab: Gradient Descent using Java</vt:lpstr>
      <vt:lpstr>Learning Rate (α)</vt:lpstr>
      <vt:lpstr>Linear Algebra</vt:lpstr>
      <vt:lpstr>Matrices</vt:lpstr>
      <vt:lpstr>Vectors</vt:lpstr>
      <vt:lpstr>Matrix Addition</vt:lpstr>
      <vt:lpstr>Scalar Multiplication</vt:lpstr>
      <vt:lpstr>Matrix x Matrix Multiplication</vt:lpstr>
      <vt:lpstr>Matrix x Vector Multiplication</vt:lpstr>
      <vt:lpstr>Matrix x Matrix Multiplication Properties</vt:lpstr>
      <vt:lpstr>Matrix x Matric Multiplication Properties</vt:lpstr>
      <vt:lpstr>Identity Matrix</vt:lpstr>
      <vt:lpstr>Inverse of a Matrix</vt:lpstr>
      <vt:lpstr>Transpose of a Matrix</vt:lpstr>
      <vt:lpstr>Getting Started with ML in Python</vt:lpstr>
      <vt:lpstr>Setup Instructions</vt:lpstr>
      <vt:lpstr>The Basics</vt:lpstr>
      <vt:lpstr>Pandas</vt:lpstr>
      <vt:lpstr>Some Panda Commands</vt:lpstr>
      <vt:lpstr>Some More Panda Commands</vt:lpstr>
      <vt:lpstr>Some More Panda Commands</vt:lpstr>
      <vt:lpstr>Understanding the Data</vt:lpstr>
      <vt:lpstr>Linear Regression</vt:lpstr>
      <vt:lpstr>Stochastic Gradient Descent</vt:lpstr>
      <vt:lpstr>Extracting the Required Columns</vt:lpstr>
      <vt:lpstr>scikit-learn</vt:lpstr>
      <vt:lpstr>Training and Testing Set Split</vt:lpstr>
      <vt:lpstr>Separating Features (x) and Results (y)</vt:lpstr>
      <vt:lpstr>Alternative Splitting</vt:lpstr>
      <vt:lpstr>SGDRegressor</vt:lpstr>
      <vt:lpstr>Defining the Model</vt:lpstr>
      <vt:lpstr>Training the Model</vt:lpstr>
      <vt:lpstr>Evaluating the Results</vt:lpstr>
      <vt:lpstr>R-Squared (Coefficient of Determination)</vt:lpstr>
      <vt:lpstr>Coefficient of Determination</vt:lpstr>
      <vt:lpstr>Making Gradient Descent Work Well</vt:lpstr>
      <vt:lpstr>Tweaking Learning Rate</vt:lpstr>
      <vt:lpstr>Different Random Splits Every Time</vt:lpstr>
      <vt:lpstr>Ensuring Same Split Every Time</vt:lpstr>
      <vt:lpstr>Making Predictions</vt:lpstr>
      <vt:lpstr>Predictions for User-Supplied Data</vt:lpstr>
      <vt:lpstr>Model Properties</vt:lpstr>
      <vt:lpstr>Exercises</vt:lpstr>
      <vt:lpstr>Feature Scaling</vt:lpstr>
      <vt:lpstr>Common Techniques of Feature Scaling</vt:lpstr>
      <vt:lpstr>Data Standardization in scikit-learn</vt:lpstr>
      <vt:lpstr>Feature Scaling of User-Supplied Data</vt:lpstr>
      <vt:lpstr>Polynomial Regression</vt:lpstr>
      <vt:lpstr>Polynomial Regression</vt:lpstr>
      <vt:lpstr>Manually Computing Polynomial Expressions</vt:lpstr>
      <vt:lpstr>Generating Polynomial Expressions</vt:lpstr>
      <vt:lpstr>Normal Equation Method</vt:lpstr>
      <vt:lpstr>Comparison</vt:lpstr>
      <vt:lpstr>Linear Regression in scikit-learn</vt:lpstr>
      <vt:lpstr>Ridge Regression</vt:lpstr>
      <vt:lpstr>Ridge Regression</vt:lpstr>
      <vt:lpstr>Ridge Regression</vt:lpstr>
      <vt:lpstr>Ridge Regression</vt:lpstr>
      <vt:lpstr>Ridge Regression</vt:lpstr>
      <vt:lpstr>Feature Selection</vt:lpstr>
      <vt:lpstr>Lasso Regression</vt:lpstr>
      <vt:lpstr>Lasso Regression</vt:lpstr>
      <vt:lpstr>Lasso Regression</vt:lpstr>
      <vt:lpstr>Logistic Regression (Classification)</vt:lpstr>
      <vt:lpstr>Examples</vt:lpstr>
      <vt:lpstr>Example</vt:lpstr>
      <vt:lpstr>Breast Cancer Data</vt:lpstr>
      <vt:lpstr>Linear Regression (?)</vt:lpstr>
      <vt:lpstr>Logistic Regression (Classification)</vt:lpstr>
      <vt:lpstr>Sigmoid Function</vt:lpstr>
      <vt:lpstr>Prediction</vt:lpstr>
      <vt:lpstr>Cost Function</vt:lpstr>
      <vt:lpstr>Logistic Regression Cost Function</vt:lpstr>
      <vt:lpstr>Logistic Regression Cost Function</vt:lpstr>
      <vt:lpstr>Logistic Regression Cost Function</vt:lpstr>
      <vt:lpstr>Logistic Regression Cost Function</vt:lpstr>
      <vt:lpstr>Logistic Regression Cost Function</vt:lpstr>
      <vt:lpstr>Gradient Descent</vt:lpstr>
      <vt:lpstr>Gradient Descent</vt:lpstr>
      <vt:lpstr>Gradient Descent in sklearn</vt:lpstr>
      <vt:lpstr>Classification Report</vt:lpstr>
      <vt:lpstr>Confusion Matrix</vt:lpstr>
      <vt:lpstr>Support Vector Machine</vt:lpstr>
      <vt:lpstr>Support Vector Machine</vt:lpstr>
      <vt:lpstr>Support Vector Machine</vt:lpstr>
      <vt:lpstr>Support Vector Machine</vt:lpstr>
      <vt:lpstr>Property of Support Vector Machine</vt:lpstr>
      <vt:lpstr>Support Vector Machine in scikit</vt:lpstr>
      <vt:lpstr>Kernels with SVM</vt:lpstr>
      <vt:lpstr>Kernels</vt:lpstr>
      <vt:lpstr>Gaussian (RBF) Kernel</vt:lpstr>
      <vt:lpstr>Gaussian Kernel</vt:lpstr>
      <vt:lpstr>Gaussian Kernel</vt:lpstr>
      <vt:lpstr>Gaussian Kernel</vt:lpstr>
      <vt:lpstr>Gaussian Kernel</vt:lpstr>
      <vt:lpstr>SVM Parameters</vt:lpstr>
      <vt:lpstr>Support Vector Machine in sklearn</vt:lpstr>
      <vt:lpstr>Polynomial Kernel</vt:lpstr>
      <vt:lpstr>Comparison between SVC Variants</vt:lpstr>
      <vt:lpstr>Logistic Regression vs SVM</vt:lpstr>
      <vt:lpstr>K Nearest Neighbors</vt:lpstr>
      <vt:lpstr>K Nearest Neighbors </vt:lpstr>
      <vt:lpstr>Naive Bayes Algorithm</vt:lpstr>
      <vt:lpstr>Conditional Independence</vt:lpstr>
      <vt:lpstr>Conditional Independence, Example</vt:lpstr>
      <vt:lpstr>Conditional Independence, Example</vt:lpstr>
      <vt:lpstr>Bayes Formula</vt:lpstr>
      <vt:lpstr>Exercise Steps</vt:lpstr>
      <vt:lpstr>Exercise Steps</vt:lpstr>
      <vt:lpstr>Gaussian Naive Bayes</vt:lpstr>
      <vt:lpstr>Neural Networks</vt:lpstr>
      <vt:lpstr>Neural Networks</vt:lpstr>
      <vt:lpstr>An Example</vt:lpstr>
      <vt:lpstr>An Example</vt:lpstr>
      <vt:lpstr>Computer Vision: Car Detection</vt:lpstr>
      <vt:lpstr>Car vs Non-Car</vt:lpstr>
      <vt:lpstr>Representation of an Image</vt:lpstr>
      <vt:lpstr>Neural Networks</vt:lpstr>
      <vt:lpstr>Neuron Model: Logistic Unit</vt:lpstr>
      <vt:lpstr>Neural Network</vt:lpstr>
      <vt:lpstr>Neural Network</vt:lpstr>
      <vt:lpstr>Neural Network</vt:lpstr>
      <vt:lpstr>Neural Network</vt:lpstr>
      <vt:lpstr>Neural Network</vt:lpstr>
      <vt:lpstr>Neural Network: Example</vt:lpstr>
      <vt:lpstr>Neural Network</vt:lpstr>
      <vt:lpstr>Debugging an Algorithm</vt:lpstr>
      <vt:lpstr>Model Selection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Extreme Programming</dc:title>
  <dc:creator>Pradyumn</dc:creator>
  <cp:lastModifiedBy>Pradyumn Sharma</cp:lastModifiedBy>
  <cp:revision>462</cp:revision>
  <dcterms:modified xsi:type="dcterms:W3CDTF">2019-02-15T10:11:31Z</dcterms:modified>
</cp:coreProperties>
</file>